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1"/>
  </p:notesMasterIdLst>
  <p:sldIdLst>
    <p:sldId id="281" r:id="rId2"/>
    <p:sldId id="280" r:id="rId3"/>
    <p:sldId id="258" r:id="rId4"/>
    <p:sldId id="260" r:id="rId5"/>
    <p:sldId id="265" r:id="rId6"/>
    <p:sldId id="262" r:id="rId7"/>
    <p:sldId id="263" r:id="rId8"/>
    <p:sldId id="264" r:id="rId9"/>
    <p:sldId id="295" r:id="rId10"/>
    <p:sldId id="296" r:id="rId11"/>
    <p:sldId id="293" r:id="rId12"/>
    <p:sldId id="294" r:id="rId13"/>
    <p:sldId id="278" r:id="rId14"/>
    <p:sldId id="269" r:id="rId15"/>
    <p:sldId id="267" r:id="rId16"/>
    <p:sldId id="268" r:id="rId17"/>
    <p:sldId id="298" r:id="rId18"/>
    <p:sldId id="297" r:id="rId19"/>
    <p:sldId id="273" r:id="rId20"/>
    <p:sldId id="274" r:id="rId21"/>
    <p:sldId id="299" r:id="rId22"/>
    <p:sldId id="270" r:id="rId23"/>
    <p:sldId id="271" r:id="rId24"/>
    <p:sldId id="275" r:id="rId25"/>
    <p:sldId id="285" r:id="rId26"/>
    <p:sldId id="277" r:id="rId27"/>
    <p:sldId id="292" r:id="rId28"/>
    <p:sldId id="287" r:id="rId29"/>
    <p:sldId id="289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53" autoAdjust="0"/>
    <p:restoredTop sz="94886" autoAdjust="0"/>
  </p:normalViewPr>
  <p:slideViewPr>
    <p:cSldViewPr>
      <p:cViewPr>
        <p:scale>
          <a:sx n="100" d="100"/>
          <a:sy n="100" d="100"/>
        </p:scale>
        <p:origin x="-50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="" xmlns:a16="http://schemas.microsoft.com/office/drawing/2014/main" id="{C22E2B3E-C523-9C41-A5B5-33212E9964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>
            <a:extLst>
              <a:ext uri="{FF2B5EF4-FFF2-40B4-BE49-F238E27FC236}">
                <a16:creationId xmlns="" xmlns:a16="http://schemas.microsoft.com/office/drawing/2014/main" id="{C1B8C49C-25DD-1F4D-95D1-166DA6FB93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7" name="Rectangle 5">
            <a:extLst>
              <a:ext uri="{FF2B5EF4-FFF2-40B4-BE49-F238E27FC236}">
                <a16:creationId xmlns="" xmlns:a16="http://schemas.microsoft.com/office/drawing/2014/main" id="{17213012-70B6-344E-86A4-D924637ACD0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="" xmlns:a16="http://schemas.microsoft.com/office/drawing/2014/main" id="{B97E70C4-5950-4841-9A02-104B7BBF6FE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9" name="Rectangle 7">
            <a:extLst>
              <a:ext uri="{FF2B5EF4-FFF2-40B4-BE49-F238E27FC236}">
                <a16:creationId xmlns="" xmlns:a16="http://schemas.microsoft.com/office/drawing/2014/main" id="{301E8FA3-0D47-864C-BE63-738117BF85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F5AD2C7D-00E1-488A-8A65-F1B107FC4A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718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BB6BE80-818A-4407-9750-925A478884F9}" type="slidenum">
              <a:rPr lang="en-US" altLang="zh-CN" sz="1200" b="0"/>
              <a:pPr/>
              <a:t>1</a:t>
            </a:fld>
            <a:endParaRPr lang="en-US" altLang="zh-CN" sz="1200" b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="" xmlns:a16="http://schemas.microsoft.com/office/drawing/2014/main" id="{956AAC5A-D61E-984D-80E3-CF45287FF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AEF660B-2680-4E34-A738-6E0B2F7427B1}" type="slidenum">
              <a:rPr lang="en-US" altLang="zh-CN" sz="1200" b="0"/>
              <a:pPr/>
              <a:t>10</a:t>
            </a:fld>
            <a:endParaRPr lang="en-US" altLang="zh-CN" sz="1200" b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="" xmlns:a16="http://schemas.microsoft.com/office/drawing/2014/main" id="{A05657F5-B094-914C-979E-C8DD44ED0A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33CF458-F37A-A64E-AF8E-545D312E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34819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4A69BABC-4C24-45E9-B2CF-D28B6A0E3FBC}" type="slidenum">
              <a:rPr lang="en-US" altLang="zh-CN" sz="1200" b="0"/>
              <a:pPr/>
              <a:t>11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用电压的开关，电流的有无都能表示二进制的</a:t>
            </a:r>
            <a:r>
              <a:rPr lang="en-US" altLang="zh-CN" smtClean="0"/>
              <a:t>2</a:t>
            </a:r>
            <a:r>
              <a:rPr lang="zh-CN" altLang="en-US" smtClean="0"/>
              <a:t>种稳定状态，而要表示十进制的</a:t>
            </a:r>
            <a:r>
              <a:rPr lang="en-US" altLang="zh-CN" smtClean="0"/>
              <a:t>10</a:t>
            </a:r>
            <a:r>
              <a:rPr lang="zh-CN" altLang="en-US" smtClean="0"/>
              <a:t>个稳定状态则困难得多，从而二进制带来了更高的可靠性。另外，二进制的加法运算比十进制更为简单，简化了运算器等物理器件的设计。还有，在计算机</a:t>
            </a:r>
            <a:r>
              <a:rPr lang="en-US" altLang="zh-CN" smtClean="0"/>
              <a:t>cpu</a:t>
            </a:r>
            <a:r>
              <a:rPr lang="zh-CN" altLang="en-US" smtClean="0"/>
              <a:t>的算数逻辑单元中，</a:t>
            </a:r>
            <a:r>
              <a:rPr lang="en-US" altLang="zh-CN" smtClean="0"/>
              <a:t>0</a:t>
            </a:r>
            <a:r>
              <a:rPr lang="zh-CN" altLang="en-US" smtClean="0"/>
              <a:t>和</a:t>
            </a:r>
            <a:r>
              <a:rPr lang="en-US" altLang="zh-CN" smtClean="0"/>
              <a:t>1</a:t>
            </a:r>
            <a:r>
              <a:rPr lang="zh-CN" altLang="en-US" smtClean="0"/>
              <a:t>可以清楚的表示真假，对错的逻辑运算，使得电子机械完成计算的通用性加强。</a:t>
            </a:r>
            <a:endParaRPr lang="en-US" altLang="zh-CN" smtClean="0">
              <a:latin typeface="宋体" pitchFamily="2" charset="-122"/>
              <a:ea typeface="宋体" pitchFamily="2" charset="-122"/>
            </a:endParaRPr>
          </a:p>
          <a:p>
            <a:pPr eaLnBrk="1" hangingPunct="1"/>
            <a:endParaRPr lang="en-US" altLang="zh-CN" smtClean="0"/>
          </a:p>
        </p:txBody>
      </p:sp>
      <p:sp>
        <p:nvSpPr>
          <p:cNvPr id="36867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EC2D50D-571A-4B25-A461-F3247681F2D7}" type="slidenum">
              <a:rPr lang="en-US" altLang="zh-CN" sz="1200" b="0"/>
              <a:pPr/>
              <a:t>12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278119CD-A8AC-471A-BD95-FE8DB78AA276}" type="slidenum">
              <a:rPr lang="en-US" altLang="zh-CN" sz="1200" b="0"/>
              <a:pPr/>
              <a:t>13</a:t>
            </a:fld>
            <a:endParaRPr lang="en-US" altLang="zh-CN" sz="1200" b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/>
              <a:t>此外，在冯</a:t>
            </a:r>
            <a:r>
              <a:rPr lang="en-US" altLang="zh-CN" smtClean="0"/>
              <a:t>•</a:t>
            </a:r>
            <a:r>
              <a:rPr lang="zh-CN" altLang="en-US" smtClean="0"/>
              <a:t>诺伊曼等人发表的</a:t>
            </a:r>
            <a:r>
              <a:rPr lang="en-US" altLang="zh-CN" smtClean="0"/>
              <a:t>101</a:t>
            </a:r>
            <a:r>
              <a:rPr lang="zh-CN" altLang="en-US" smtClean="0"/>
              <a:t>页报告中写到，</a:t>
            </a:r>
            <a:r>
              <a:rPr lang="en-US" altLang="zh-CN" smtClean="0"/>
              <a:t>33</a:t>
            </a:r>
            <a:r>
              <a:rPr lang="zh-CN" altLang="en-US" smtClean="0"/>
              <a:t>位的表示可以达到</a:t>
            </a:r>
            <a:r>
              <a:rPr lang="en-US" altLang="zh-CN" smtClean="0"/>
              <a:t>10</a:t>
            </a:r>
            <a:r>
              <a:rPr lang="zh-CN" altLang="en-US" smtClean="0"/>
              <a:t>的</a:t>
            </a:r>
            <a:r>
              <a:rPr lang="en-US" altLang="zh-CN" smtClean="0"/>
              <a:t>10</a:t>
            </a:r>
            <a:r>
              <a:rPr lang="zh-CN" altLang="en-US" smtClean="0"/>
              <a:t>次方大小，二进制系统与十进制系统相比要经济得多。 何以见得呢？现在用</a:t>
            </a:r>
            <a:r>
              <a:rPr lang="en-US" altLang="zh-CN" smtClean="0"/>
              <a:t>K</a:t>
            </a:r>
            <a:r>
              <a:rPr lang="zh-CN" altLang="en-US" smtClean="0"/>
              <a:t>表示</a:t>
            </a:r>
            <a:r>
              <a:rPr lang="en-US" altLang="zh-CN" smtClean="0"/>
              <a:t>10</a:t>
            </a:r>
            <a:r>
              <a:rPr lang="zh-CN" altLang="en-US" smtClean="0"/>
              <a:t>的</a:t>
            </a:r>
            <a:r>
              <a:rPr lang="en-US" altLang="zh-CN" smtClean="0"/>
              <a:t>3</a:t>
            </a:r>
            <a:r>
              <a:rPr lang="zh-CN" altLang="en-US" smtClean="0"/>
              <a:t>次方，也就是</a:t>
            </a:r>
            <a:r>
              <a:rPr lang="en-US" altLang="zh-CN" smtClean="0"/>
              <a:t>2</a:t>
            </a:r>
            <a:r>
              <a:rPr lang="zh-CN" altLang="en-US" smtClean="0"/>
              <a:t>的</a:t>
            </a:r>
            <a:r>
              <a:rPr lang="en-US" altLang="zh-CN" smtClean="0"/>
              <a:t>10</a:t>
            </a:r>
            <a:r>
              <a:rPr lang="zh-CN" altLang="en-US" smtClean="0"/>
              <a:t>次方；</a:t>
            </a:r>
            <a:r>
              <a:rPr lang="en-US" altLang="zh-CN" smtClean="0"/>
              <a:t>G</a:t>
            </a:r>
            <a:r>
              <a:rPr lang="zh-CN" altLang="en-US" smtClean="0"/>
              <a:t>表示</a:t>
            </a:r>
            <a:r>
              <a:rPr lang="en-US" altLang="zh-CN" smtClean="0"/>
              <a:t>10</a:t>
            </a:r>
            <a:r>
              <a:rPr lang="zh-CN" altLang="en-US" smtClean="0"/>
              <a:t>的</a:t>
            </a:r>
            <a:r>
              <a:rPr lang="en-US" altLang="zh-CN" smtClean="0"/>
              <a:t>9</a:t>
            </a:r>
            <a:r>
              <a:rPr lang="zh-CN" altLang="en-US" smtClean="0"/>
              <a:t>次方，即</a:t>
            </a:r>
            <a:r>
              <a:rPr lang="en-US" altLang="zh-CN" smtClean="0"/>
              <a:t>2</a:t>
            </a:r>
            <a:r>
              <a:rPr lang="zh-CN" altLang="en-US" smtClean="0"/>
              <a:t>的</a:t>
            </a:r>
            <a:r>
              <a:rPr lang="en-US" altLang="zh-CN" smtClean="0"/>
              <a:t>30</a:t>
            </a:r>
            <a:r>
              <a:rPr lang="zh-CN" altLang="en-US" smtClean="0"/>
              <a:t>次方。 </a:t>
            </a:r>
            <a:r>
              <a:rPr lang="en-US" altLang="zh-CN" smtClean="0"/>
              <a:t>10</a:t>
            </a:r>
            <a:r>
              <a:rPr lang="zh-CN" altLang="en-US" smtClean="0"/>
              <a:t>的</a:t>
            </a:r>
            <a:r>
              <a:rPr lang="en-US" altLang="zh-CN" smtClean="0"/>
              <a:t>10</a:t>
            </a:r>
            <a:r>
              <a:rPr lang="zh-CN" altLang="en-US" smtClean="0"/>
              <a:t>次方（</a:t>
            </a:r>
            <a:r>
              <a:rPr lang="en-US" altLang="zh-CN" smtClean="0"/>
              <a:t>1</a:t>
            </a:r>
            <a:r>
              <a:rPr lang="zh-CN" altLang="en-US" smtClean="0"/>
              <a:t>后面</a:t>
            </a:r>
            <a:r>
              <a:rPr lang="en-US" altLang="zh-CN" smtClean="0"/>
              <a:t>10</a:t>
            </a:r>
            <a:r>
              <a:rPr lang="zh-CN" altLang="en-US" smtClean="0"/>
              <a:t>个</a:t>
            </a:r>
            <a:r>
              <a:rPr lang="en-US" altLang="zh-CN" smtClean="0"/>
              <a:t>0</a:t>
            </a:r>
            <a:r>
              <a:rPr lang="zh-CN" altLang="en-US" smtClean="0"/>
              <a:t>）是不是约等于</a:t>
            </a:r>
            <a:r>
              <a:rPr lang="en-US" altLang="zh-CN" smtClean="0"/>
              <a:t>2</a:t>
            </a:r>
            <a:r>
              <a:rPr lang="zh-CN" altLang="en-US" smtClean="0"/>
              <a:t>的</a:t>
            </a:r>
            <a:r>
              <a:rPr lang="en-US" altLang="zh-CN" smtClean="0"/>
              <a:t>33</a:t>
            </a:r>
            <a:r>
              <a:rPr lang="zh-CN" altLang="en-US" smtClean="0"/>
              <a:t>次方（换成二进制表示，</a:t>
            </a:r>
            <a:r>
              <a:rPr lang="en-US" altLang="zh-CN" smtClean="0"/>
              <a:t>1</a:t>
            </a:r>
            <a:r>
              <a:rPr lang="zh-CN" altLang="en-US" smtClean="0"/>
              <a:t>后面</a:t>
            </a:r>
            <a:r>
              <a:rPr lang="en-US" altLang="zh-CN" smtClean="0"/>
              <a:t>33</a:t>
            </a:r>
            <a:r>
              <a:rPr lang="zh-CN" altLang="en-US" smtClean="0"/>
              <a:t>个</a:t>
            </a:r>
            <a:r>
              <a:rPr lang="en-US" altLang="zh-CN" smtClean="0"/>
              <a:t>0</a:t>
            </a:r>
            <a:r>
              <a:rPr lang="zh-CN" altLang="en-US" smtClean="0"/>
              <a:t>） 如果用物理状态表示这个数的话，十进制的表示</a:t>
            </a:r>
            <a:r>
              <a:rPr lang="en-US" altLang="zh-CN" smtClean="0"/>
              <a:t>:</a:t>
            </a:r>
            <a:r>
              <a:rPr lang="zh-CN" altLang="en-US" smtClean="0"/>
              <a:t>需要</a:t>
            </a:r>
            <a:r>
              <a:rPr lang="en-US" altLang="zh-CN" smtClean="0"/>
              <a:t>11</a:t>
            </a:r>
            <a:r>
              <a:rPr lang="zh-CN" altLang="en-US" smtClean="0"/>
              <a:t>个具有</a:t>
            </a:r>
            <a:r>
              <a:rPr lang="en-US" altLang="zh-CN" smtClean="0"/>
              <a:t>10</a:t>
            </a:r>
            <a:r>
              <a:rPr lang="zh-CN" altLang="en-US" smtClean="0"/>
              <a:t>种稳定状态的元件，状态总数为</a:t>
            </a:r>
            <a:r>
              <a:rPr lang="en-US" altLang="zh-CN" smtClean="0"/>
              <a:t>110</a:t>
            </a:r>
            <a:r>
              <a:rPr lang="zh-CN" altLang="en-US" smtClean="0"/>
              <a:t>种；二进制的话，只要拿</a:t>
            </a:r>
            <a:r>
              <a:rPr lang="en-US" altLang="zh-CN" smtClean="0"/>
              <a:t>34</a:t>
            </a:r>
            <a:r>
              <a:rPr lang="zh-CN" altLang="en-US" smtClean="0"/>
              <a:t>个灯泡即可，总共才</a:t>
            </a:r>
            <a:r>
              <a:rPr lang="en-US" altLang="zh-CN" smtClean="0"/>
              <a:t>68</a:t>
            </a:r>
            <a:r>
              <a:rPr lang="zh-CN" altLang="en-US" smtClean="0"/>
              <a:t>种状态。所以，哪个更省？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FAED789-42AB-4BA2-8F3F-63D7845F9942}" type="slidenum">
              <a:rPr lang="en-US" altLang="zh-CN" sz="1200" b="0"/>
              <a:pPr/>
              <a:t>14</a:t>
            </a:fld>
            <a:endParaRPr lang="en-US" altLang="zh-CN" sz="1200" b="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="" xmlns:a16="http://schemas.microsoft.com/office/drawing/2014/main" id="{61DE6ED0-2113-6A4B-B3EA-7D861F042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F01FF43-2A08-4AE4-89A2-9BA96F80CF7C}" type="slidenum">
              <a:rPr lang="en-US" altLang="zh-CN" sz="1200" b="0"/>
              <a:pPr/>
              <a:t>15</a:t>
            </a:fld>
            <a:endParaRPr lang="en-US" altLang="zh-CN" sz="1200" b="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="" xmlns:a16="http://schemas.microsoft.com/office/drawing/2014/main" id="{4E748D15-ACC3-A943-8223-339C84B22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1BDC4DE-4A53-4711-8D2B-F03D418D8FFB}" type="slidenum">
              <a:rPr lang="en-US" altLang="zh-CN" sz="1200" b="0"/>
              <a:pPr/>
              <a:t>16</a:t>
            </a:fld>
            <a:endParaRPr lang="en-US" altLang="zh-CN" sz="1200" b="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="" xmlns:a16="http://schemas.microsoft.com/office/drawing/2014/main" id="{663C874C-3B37-5D4E-B26C-26476A93B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C92B945B-0488-4D57-B57F-D5A1377A4F84}" type="slidenum">
              <a:rPr lang="en-US" altLang="zh-CN" sz="1200" b="0"/>
              <a:pPr/>
              <a:t>19</a:t>
            </a:fld>
            <a:endParaRPr lang="en-US" altLang="zh-CN" sz="1200" b="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="" xmlns:a16="http://schemas.microsoft.com/office/drawing/2014/main" id="{04D77156-B34A-6E40-9D52-68945CD4B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4B4EE5A3-AD7B-4AE4-8A01-15B86AEAFEA8}" type="slidenum">
              <a:rPr lang="en-US" altLang="zh-CN" sz="1200" b="0"/>
              <a:pPr/>
              <a:t>20</a:t>
            </a:fld>
            <a:endParaRPr lang="en-US" altLang="zh-CN" sz="1200" b="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="" xmlns:a16="http://schemas.microsoft.com/office/drawing/2014/main" id="{49A3A3D5-4891-6B4D-BD1E-9EA5FD2B8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1F7B8667-E6D2-4654-ABE6-D06B52FEB805}" type="slidenum">
              <a:rPr lang="en-US" altLang="zh-CN" sz="1200" b="0"/>
              <a:pPr/>
              <a:t>21</a:t>
            </a:fld>
            <a:endParaRPr lang="en-US" altLang="zh-CN" sz="1200" b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="" xmlns:a16="http://schemas.microsoft.com/office/drawing/2014/main" id="{49A3A3D5-4891-6B4D-BD1E-9EA5FD2B8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5A710F4-AF31-4396-8644-CDF2CDEDB773}" type="slidenum">
              <a:rPr lang="en-US" altLang="zh-CN" sz="1200" b="0"/>
              <a:pPr/>
              <a:t>2</a:t>
            </a:fld>
            <a:endParaRPr lang="en-US" altLang="zh-CN" sz="1200" b="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="" xmlns:a16="http://schemas.microsoft.com/office/drawing/2014/main" id="{708CD494-BA1E-A848-81F0-AED125F75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69FA317-802E-4AFD-A42D-101ACC172CE1}" type="slidenum">
              <a:rPr lang="en-US" altLang="zh-CN" sz="1200" b="0"/>
              <a:pPr/>
              <a:t>22</a:t>
            </a:fld>
            <a:endParaRPr lang="en-US" altLang="zh-CN" sz="1200" b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="" xmlns:a16="http://schemas.microsoft.com/office/drawing/2014/main" id="{67786FF7-985F-7549-A108-9EE20E636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407C8AEA-74F6-4807-B365-B1A759B9C6F4}" type="slidenum">
              <a:rPr lang="en-US" altLang="zh-CN" sz="1200" b="0"/>
              <a:pPr/>
              <a:t>23</a:t>
            </a:fld>
            <a:endParaRPr lang="en-US" altLang="zh-CN" sz="1200" b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="" xmlns:a16="http://schemas.microsoft.com/office/drawing/2014/main" id="{54CC236A-E498-4240-A115-D0183A701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91D0AA8-B91F-4EC6-9287-81ADDF1BF9C5}" type="slidenum">
              <a:rPr lang="en-US" altLang="zh-CN" sz="1200" b="0"/>
              <a:pPr/>
              <a:t>24</a:t>
            </a:fld>
            <a:endParaRPr lang="en-US" altLang="zh-CN" sz="1200" b="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="" xmlns:a16="http://schemas.microsoft.com/office/drawing/2014/main" id="{F7483D1F-6C71-E24F-8853-749E03883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C61F77D-4817-4E67-ABEC-F9E4EE3CC11C}" type="slidenum">
              <a:rPr lang="en-US" altLang="zh-CN" sz="1200" b="0"/>
              <a:pPr/>
              <a:t>25</a:t>
            </a:fld>
            <a:endParaRPr lang="en-US" altLang="zh-CN" sz="1200" b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="" xmlns:a16="http://schemas.microsoft.com/office/drawing/2014/main" id="{F711D2DB-EB9B-9C4C-892F-CE588A115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CC89355-8842-4CD3-A3D1-E5EA2BB2F428}" type="slidenum">
              <a:rPr lang="en-US" altLang="zh-CN" sz="1200" b="0"/>
              <a:pPr/>
              <a:t>26</a:t>
            </a:fld>
            <a:endParaRPr lang="en-US" altLang="zh-CN" sz="1200" b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="" xmlns:a16="http://schemas.microsoft.com/office/drawing/2014/main" id="{79832D0B-C353-1347-A4C4-BF172FF87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63C3437-4A9B-C948-85E0-27AC0EE09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65539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FC800E32-5C61-4D17-99DD-C9EB72032462}" type="slidenum">
              <a:rPr lang="en-US" altLang="zh-CN" sz="1200" b="0"/>
              <a:pPr/>
              <a:t>27</a:t>
            </a:fld>
            <a:endParaRPr lang="en-US" altLang="zh-CN" sz="1200" b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AD9727D-E153-46F9-B5BA-52DE9B65E282}" type="slidenum">
              <a:rPr lang="en-US" altLang="zh-CN" sz="1200" b="0"/>
              <a:pPr/>
              <a:t>29</a:t>
            </a:fld>
            <a:endParaRPr lang="en-US" altLang="zh-CN" sz="1200" b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59" name="Rectangle 3">
            <a:extLst>
              <a:ext uri="{FF2B5EF4-FFF2-40B4-BE49-F238E27FC236}">
                <a16:creationId xmlns="" xmlns:a16="http://schemas.microsoft.com/office/drawing/2014/main" id="{44BCDC27-E190-584E-812A-AF0FAF7DB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7CAA0825-D4F1-4D64-84C7-1348994719AF}" type="slidenum">
              <a:rPr lang="en-US" altLang="zh-CN" sz="1200" b="0"/>
              <a:pPr/>
              <a:t>3</a:t>
            </a:fld>
            <a:endParaRPr lang="en-US" altLang="zh-CN" sz="1200" b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="" xmlns:a16="http://schemas.microsoft.com/office/drawing/2014/main" id="{0768788A-AE85-9348-A533-328229021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D10F58A-B643-4DAD-BE11-9FDAC4C16ECF}" type="slidenum">
              <a:rPr lang="en-US" altLang="zh-CN" sz="1200" b="0"/>
              <a:pPr/>
              <a:t>4</a:t>
            </a:fld>
            <a:endParaRPr lang="en-US" altLang="zh-CN" sz="1200" b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="" xmlns:a16="http://schemas.microsoft.com/office/drawing/2014/main" id="{F2EB361B-D98A-CF40-80D2-C052C96CD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0DA09A27-032D-4004-ABA6-105F64596D28}" type="slidenum">
              <a:rPr lang="en-US" altLang="zh-CN" sz="1200" b="0"/>
              <a:pPr/>
              <a:t>5</a:t>
            </a:fld>
            <a:endParaRPr lang="en-US" altLang="zh-CN" sz="1200" b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="" xmlns:a16="http://schemas.microsoft.com/office/drawing/2014/main" id="{E959207A-18C7-AC46-9926-5839B9DB6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2E3A7DD2-A85A-409B-BDA1-EFCAEFEACB73}" type="slidenum">
              <a:rPr lang="en-US" altLang="zh-CN" sz="1200" b="0"/>
              <a:pPr/>
              <a:t>6</a:t>
            </a:fld>
            <a:endParaRPr lang="en-US" altLang="zh-CN" sz="1200" b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="" xmlns:a16="http://schemas.microsoft.com/office/drawing/2014/main" id="{2DDE6CF4-5A21-8946-8A43-186A6B99F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157FD512-A021-4F19-8C79-52D1F9A4BA16}" type="slidenum">
              <a:rPr lang="en-US" altLang="zh-CN" sz="1200" b="0"/>
              <a:pPr/>
              <a:t>7</a:t>
            </a:fld>
            <a:endParaRPr lang="en-US" altLang="zh-CN" sz="1200" b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2169358C-3BFC-1543-97A8-F3E13E779D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7D5C6E78-F3E3-4DE8-954A-9AFE3D5AD294}" type="slidenum">
              <a:rPr lang="en-US" altLang="zh-CN" sz="1200" b="0"/>
              <a:pPr/>
              <a:t>8</a:t>
            </a:fld>
            <a:endParaRPr lang="en-US" altLang="zh-CN" sz="1200" b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="" xmlns:a16="http://schemas.microsoft.com/office/drawing/2014/main" id="{AA6F2FD7-A88B-6043-8C8B-BCE4CEA8B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87EFB44-BE82-4C50-9CDC-F888CD28810D}" type="slidenum">
              <a:rPr lang="en-US" altLang="zh-CN" sz="1200" b="0"/>
              <a:pPr/>
              <a:t>9</a:t>
            </a:fld>
            <a:endParaRPr lang="en-US" altLang="zh-CN" sz="1200" b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="" xmlns:a16="http://schemas.microsoft.com/office/drawing/2014/main" id="{E92488CB-0DF1-F24A-A5BD-370E0645A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53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9AF327-32FB-41A1-9F0C-5EFA44DFE7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93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152400"/>
            <a:ext cx="215265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30555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AA89D-B8CC-4141-AA14-4B7FE0FE5C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83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ACFC9-7B9D-454E-A73C-98D39151278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08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0F92C5-8DF7-4E10-92AF-0F0374D45C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73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ACA3F9-2385-476E-A91A-6ED8B65979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8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269145-B006-4508-9FB3-670597B474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73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C2F26C-AED0-4CCE-B5B6-4D009FBA3D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039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C51DB8-442D-4F69-BE1B-F6F6366C02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88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DD9E89-CA4F-4BB2-ABFE-1A114F6DB5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13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5C7E5F-4B47-4DC7-8A1C-D8C573FAFF1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82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="" xmlns:a16="http://schemas.microsoft.com/office/drawing/2014/main" id="{21488769-612B-F346-BB1B-534EBBBF5C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172200"/>
            <a:ext cx="4572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5C8419E-430E-4C47-8A6E-49DA566C920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9" name="矩形 1">
            <a:extLst>
              <a:ext uri="{FF2B5EF4-FFF2-40B4-BE49-F238E27FC236}">
                <a16:creationId xmlns="" xmlns:a16="http://schemas.microsoft.com/office/drawing/2014/main" id="{4ADEC70E-F97F-AA4B-98FF-81D3672E92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33800" y="6324600"/>
            <a:ext cx="533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030" name="TextBox 7">
            <a:extLst>
              <a:ext uri="{FF2B5EF4-FFF2-40B4-BE49-F238E27FC236}">
                <a16:creationId xmlns="" xmlns:a16="http://schemas.microsoft.com/office/drawing/2014/main" id="{4A2E3E13-87EF-B74B-84BF-D0266DA6AA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76325" y="6172200"/>
            <a:ext cx="7991475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zh-CN" altLang="en-US" sz="1200" b="0">
                <a:latin typeface="隶书" pitchFamily="49" charset="-122"/>
                <a:ea typeface="隶书" pitchFamily="49" charset="-122"/>
              </a:rPr>
              <a:t>                          </a:t>
            </a:r>
            <a:r>
              <a:rPr lang="en-US" altLang="zh-CN" sz="1200" b="0" i="1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Computer Science Illuminated by School of Computer and Information Technology</a:t>
            </a:r>
            <a:endParaRPr lang="zh-CN" altLang="en-US" sz="1200" b="0" i="1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879F415E-6685-EE46-BC73-13683B36E7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667000"/>
            <a:ext cx="7772400" cy="1317625"/>
          </a:xfrm>
          <a:extLst/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章</a:t>
            </a:r>
            <a:endParaRPr 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91000"/>
            <a:ext cx="6400800" cy="1066800"/>
          </a:xfrm>
        </p:spPr>
        <p:txBody>
          <a:bodyPr/>
          <a:lstStyle/>
          <a:p>
            <a:pPr eaLnBrk="1" hangingPunct="1"/>
            <a:r>
              <a:rPr lang="zh-CN" altLang="en-US" sz="4400" b="0" smtClean="0">
                <a:latin typeface="宋体" pitchFamily="2" charset="-122"/>
                <a:ea typeface="宋体" pitchFamily="2" charset="-122"/>
              </a:rPr>
              <a:t>二进制数值与记数系统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CBABCB7A-0816-4287-9FA3-B9678BC43A0D}" type="slidenum">
              <a:rPr lang="en-US" altLang="zh-CN" sz="1400"/>
              <a:pPr/>
              <a:t>10</a:t>
            </a:fld>
            <a:endParaRPr lang="en-US" altLang="zh-CN" sz="1400"/>
          </a:p>
        </p:txBody>
      </p:sp>
      <p:sp>
        <p:nvSpPr>
          <p:cNvPr id="31746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747" name="Text Box 23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1748" name="Rectangle 3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</a:t>
            </a:r>
            <a:r>
              <a:rPr lang="en-US" altLang="zh-CN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="" xmlns:a16="http://schemas.microsoft.com/office/drawing/2014/main" id="{ED518CD5-93C5-7441-A1C9-BF3CA5938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27300"/>
            <a:ext cx="8077200" cy="18161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/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练习</a:t>
            </a:r>
            <a:r>
              <a:rPr lang="en-US" altLang="zh-CN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endParaRPr lang="en-US" altLang="zh-CN" sz="28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 eaLnBrk="1" hangingPunct="1"/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用练习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中的各种基数把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968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表示为多项式的形式。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C86E82A4-7C0F-4AF0-B7B6-9A951618D0DE}" type="slidenum">
              <a:rPr lang="en-US" altLang="zh-CN" sz="1400"/>
              <a:pPr/>
              <a:t>11</a:t>
            </a:fld>
            <a:endParaRPr lang="en-US" altLang="zh-CN" sz="1400"/>
          </a:p>
        </p:txBody>
      </p:sp>
      <p:pic>
        <p:nvPicPr>
          <p:cNvPr id="33794" name="Picture 3" descr="65739_CH02_FIGbiqu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19200"/>
            <a:ext cx="465455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2.3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二进制数值与计算机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3581400" cy="183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标注 1">
            <a:extLst>
              <a:ext uri="{FF2B5EF4-FFF2-40B4-BE49-F238E27FC236}">
                <a16:creationId xmlns="" xmlns:a16="http://schemas.microsoft.com/office/drawing/2014/main" id="{884CEC03-6CEF-5246-AE5C-9C84AE9094CD}"/>
              </a:ext>
            </a:extLst>
          </p:cNvPr>
          <p:cNvSpPr/>
          <p:nvPr/>
        </p:nvSpPr>
        <p:spPr bwMode="auto">
          <a:xfrm>
            <a:off x="685800" y="4267200"/>
            <a:ext cx="2971800" cy="841375"/>
          </a:xfrm>
          <a:prstGeom prst="wedgeRoundRectCallout">
            <a:avLst>
              <a:gd name="adj1" fmla="val 67994"/>
              <a:gd name="adj2" fmla="val -4502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3200" b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双五进制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038970E-DD55-4AE9-A3FE-34975B927F21}" type="slidenum">
              <a:rPr lang="en-US" altLang="zh-CN" sz="1400"/>
              <a:pPr/>
              <a:t>12</a:t>
            </a:fld>
            <a:endParaRPr lang="en-US" altLang="zh-CN" sz="1400"/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1447800" y="3451225"/>
            <a:ext cx="58674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第一，二进制状态简单；</a:t>
            </a:r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第二，可靠性、稳定性高；</a:t>
            </a:r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第三，运算规则简单，简化设计；</a:t>
            </a:r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第四，通用性强。 </a:t>
            </a:r>
            <a:endParaRPr lang="en-US" altLang="zh-CN" sz="28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5843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2.3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二进制数值与计算机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8862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5" name="爆炸形 1 1"/>
          <p:cNvSpPr>
            <a:spLocks noChangeArrowheads="1"/>
          </p:cNvSpPr>
          <p:nvPr/>
        </p:nvSpPr>
        <p:spPr bwMode="auto">
          <a:xfrm rot="677607">
            <a:off x="1614488" y="1722438"/>
            <a:ext cx="2251075" cy="1346200"/>
          </a:xfrm>
          <a:prstGeom prst="irregularSeal1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pPr algn="ctr" eaLnBrk="1" hangingPunct="1"/>
            <a:r>
              <a:rPr lang="en-US" altLang="zh-CN" b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</a:t>
            </a:r>
            <a:endParaRPr lang="zh-CN" altLang="en-US" b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6" name="矩形 1"/>
          <p:cNvSpPr>
            <a:spLocks noChangeArrowheads="1"/>
          </p:cNvSpPr>
          <p:nvPr/>
        </p:nvSpPr>
        <p:spPr bwMode="auto">
          <a:xfrm>
            <a:off x="4495800" y="3451225"/>
            <a:ext cx="4038600" cy="130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83BA69A-0F78-4688-9708-003192968A68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13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7890" name="Text Box 6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533400" y="113823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400">
                <a:latin typeface="宋体" pitchFamily="2" charset="-122"/>
                <a:ea typeface="宋体" pitchFamily="2" charset="-122"/>
              </a:rPr>
              <a:t>计算机具有成为</a:t>
            </a:r>
            <a:r>
              <a:rPr lang="zh-CN" altLang="en-US" sz="240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二进制数字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或</a:t>
            </a:r>
            <a:r>
              <a:rPr lang="zh-CN" altLang="en-US" sz="240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位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的存储单元</a:t>
            </a:r>
          </a:p>
        </p:txBody>
      </p:sp>
      <p:sp>
        <p:nvSpPr>
          <p:cNvPr id="37892" name="Rectangle 9"/>
          <p:cNvSpPr>
            <a:spLocks noChangeArrowheads="1"/>
          </p:cNvSpPr>
          <p:nvPr/>
        </p:nvSpPr>
        <p:spPr bwMode="auto">
          <a:xfrm>
            <a:off x="584200" y="1752600"/>
            <a:ext cx="8112125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b="0">
                <a:latin typeface="宋体" pitchFamily="2" charset="-122"/>
                <a:ea typeface="宋体" pitchFamily="2" charset="-122"/>
              </a:rPr>
              <a:t>低电压 </a:t>
            </a:r>
            <a:r>
              <a:rPr lang="en-US" altLang="zh-CN" b="0">
                <a:latin typeface="宋体" pitchFamily="2" charset="-122"/>
                <a:ea typeface="宋体" pitchFamily="2" charset="-122"/>
              </a:rPr>
              <a:t>= 0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b="0">
                <a:latin typeface="宋体" pitchFamily="2" charset="-122"/>
                <a:ea typeface="宋体" pitchFamily="2" charset="-122"/>
              </a:rPr>
              <a:t>高电压 </a:t>
            </a:r>
            <a:r>
              <a:rPr lang="en-US" altLang="zh-CN" b="0">
                <a:latin typeface="宋体" pitchFamily="2" charset="-122"/>
                <a:ea typeface="宋体" pitchFamily="2" charset="-122"/>
              </a:rPr>
              <a:t>= 1     </a:t>
            </a:r>
            <a:r>
              <a:rPr lang="zh-CN" altLang="en-US" b="0">
                <a:latin typeface="宋体" pitchFamily="2" charset="-122"/>
                <a:ea typeface="宋体" pitchFamily="2" charset="-122"/>
              </a:rPr>
              <a:t>所有的位要么 </a:t>
            </a:r>
            <a:r>
              <a:rPr lang="en-US" altLang="zh-CN" b="0">
                <a:latin typeface="宋体" pitchFamily="2" charset="-122"/>
                <a:ea typeface="宋体" pitchFamily="2" charset="-122"/>
              </a:rPr>
              <a:t>0 </a:t>
            </a:r>
            <a:r>
              <a:rPr lang="zh-CN" altLang="en-US" b="0">
                <a:latin typeface="宋体" pitchFamily="2" charset="-122"/>
                <a:ea typeface="宋体" pitchFamily="2" charset="-122"/>
              </a:rPr>
              <a:t>要么 </a:t>
            </a:r>
            <a:r>
              <a:rPr lang="en-US" altLang="zh-CN" b="0">
                <a:latin typeface="宋体" pitchFamily="2" charset="-122"/>
                <a:ea typeface="宋体" pitchFamily="2" charset="-122"/>
              </a:rPr>
              <a:t>1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b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每个存储单元成为一个二进制数字（位）</a:t>
            </a:r>
            <a:endParaRPr lang="en-US" altLang="zh-CN" b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endParaRPr lang="en-US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7893" name="Text Box 10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22</a:t>
            </a:r>
          </a:p>
        </p:txBody>
      </p:sp>
      <p:sp>
        <p:nvSpPr>
          <p:cNvPr id="37894" name="Rectangle 10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2.3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二进制数值与计算机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C833BE-E280-934B-BC02-F933B6D05BD4}"/>
              </a:ext>
            </a:extLst>
          </p:cNvPr>
          <p:cNvSpPr txBox="1"/>
          <p:nvPr/>
        </p:nvSpPr>
        <p:spPr>
          <a:xfrm>
            <a:off x="584200" y="3657600"/>
            <a:ext cx="8112125" cy="19383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二进制数字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binary digit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000" b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：二进制记数系统中的一位数字。</a:t>
            </a:r>
            <a:endParaRPr lang="en-US" altLang="zh-CN" sz="2000" b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bit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）：二进制数字的简称。</a:t>
            </a:r>
            <a:endParaRPr lang="en-US" altLang="zh-CN" sz="2000" b="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字节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byte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）：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8</a:t>
            </a: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个二进制位。</a:t>
            </a:r>
            <a:endParaRPr lang="en-US" altLang="zh-CN" sz="2000" b="0">
              <a:solidFill>
                <a:srgbClr val="00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1KB = 2</a:t>
            </a:r>
            <a:r>
              <a:rPr lang="en-US" altLang="zh-CN" sz="2000" b="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Byte     1MB = 2</a:t>
            </a:r>
            <a:r>
              <a:rPr lang="en-US" altLang="zh-CN" sz="2000" b="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KB          1GB=2</a:t>
            </a:r>
            <a:r>
              <a:rPr lang="en-US" altLang="zh-CN" sz="2000" b="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MB          1TB=2</a:t>
            </a:r>
            <a:r>
              <a:rPr lang="en-US" altLang="zh-CN" sz="2000" b="0" baseline="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0" b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GB</a:t>
            </a:r>
            <a:endParaRPr lang="zh-CN" altLang="en-US" sz="2000" b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FF845189-DD23-4920-98C6-D3FA33A33687}" type="slidenum">
              <a:rPr lang="en-US" altLang="zh-CN" sz="1400" b="0"/>
              <a:pPr/>
              <a:t>14</a:t>
            </a:fld>
            <a:endParaRPr lang="en-US" altLang="zh-CN" sz="1400" b="0"/>
          </a:p>
        </p:txBody>
      </p:sp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0"/>
          </a:p>
        </p:txBody>
      </p:sp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609600" y="1676400"/>
            <a:ext cx="7772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二进制数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1101110</a:t>
            </a: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等于十进制的多少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?</a:t>
            </a:r>
            <a:r>
              <a:rPr lang="en-US" altLang="zh-CN" sz="2400" b="0" i="1">
                <a:solidFill>
                  <a:schemeClr val="accent2"/>
                </a:solidFill>
                <a:ea typeface="宋体" pitchFamily="2" charset="-122"/>
              </a:rPr>
              <a:t>	</a:t>
            </a:r>
            <a:r>
              <a:rPr lang="en-US" altLang="zh-CN" sz="2400" b="0">
                <a:solidFill>
                  <a:schemeClr val="accent2"/>
                </a:solidFill>
                <a:cs typeface="Arial" charset="0"/>
              </a:rPr>
              <a:t>	</a:t>
            </a:r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990600" y="2590800"/>
            <a:ext cx="7162800" cy="3046413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400" b="0" dirty="0">
                <a:cs typeface="Arial" charset="0"/>
              </a:rPr>
              <a:t>	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 1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1 x 64  = 64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    	+ 1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1 x 32  = 32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     	+ 0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0 x 16  = 0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	+ 1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1 x 8    = 8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    	+ 1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1 x 4    = 4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	+ 1 x 2</a:t>
            </a:r>
            <a:r>
              <a:rPr lang="en-US" altLang="zh-CN" sz="2400" b="0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=  1 x 2    = 2 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       	+ 0 x </a:t>
            </a:r>
            <a:r>
              <a:rPr lang="en-US" altLang="zh-CN" sz="2400" b="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b="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=  0 x 1    = 0</a:t>
            </a:r>
          </a:p>
          <a:p>
            <a:pPr eaLnBrk="1" hangingPunct="1"/>
            <a:r>
              <a:rPr lang="en-US" altLang="zh-CN" sz="2400" b="0" dirty="0">
                <a:latin typeface="Times New Roman" pitchFamily="18" charset="0"/>
                <a:cs typeface="Times New Roman" pitchFamily="18" charset="0"/>
              </a:rPr>
              <a:t>			        = 110 </a:t>
            </a:r>
            <a:r>
              <a:rPr lang="zh-CN" altLang="en-US" sz="24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400" b="0" dirty="0">
                <a:latin typeface="宋体" pitchFamily="2" charset="-122"/>
                <a:ea typeface="宋体" pitchFamily="2" charset="-122"/>
                <a:cs typeface="Arial" charset="0"/>
              </a:rPr>
              <a:t>十进制</a:t>
            </a:r>
            <a:r>
              <a:rPr lang="zh-CN" altLang="en-US" sz="2400" b="0" dirty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41" name="Text Box 9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39942" name="Rectangle 24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9509526-C01B-48DA-8CA6-98A675AB5B64}" type="slidenum">
              <a:rPr lang="en-US" altLang="zh-CN" sz="1400" b="0"/>
              <a:pPr/>
              <a:t>15</a:t>
            </a:fld>
            <a:endParaRPr lang="en-US" altLang="zh-CN" sz="1400" b="0"/>
          </a:p>
        </p:txBody>
      </p:sp>
      <p:sp>
        <p:nvSpPr>
          <p:cNvPr id="41986" name="Text Box 6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0"/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609600" y="1905000"/>
            <a:ext cx="7772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八进制的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642</a:t>
            </a: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等于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进制的多少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?</a:t>
            </a:r>
          </a:p>
        </p:txBody>
      </p:sp>
      <p:sp>
        <p:nvSpPr>
          <p:cNvPr id="16389" name="Text Box 8"/>
          <p:cNvSpPr txBox="1">
            <a:spLocks noChangeArrowheads="1"/>
          </p:cNvSpPr>
          <p:nvPr/>
        </p:nvSpPr>
        <p:spPr bwMode="auto">
          <a:xfrm>
            <a:off x="914400" y="3352800"/>
            <a:ext cx="6400800" cy="15700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400" b="0"/>
              <a:t>	</a:t>
            </a:r>
            <a:r>
              <a:rPr lang="en-US" altLang="zh-CN" sz="2400" b="0">
                <a:cs typeface="Arial" charset="0"/>
              </a:rPr>
              <a:t>   6 x 8</a:t>
            </a:r>
            <a:r>
              <a:rPr lang="en-US" altLang="zh-CN" sz="2400" b="0" baseline="20000">
                <a:cs typeface="Arial" charset="0"/>
              </a:rPr>
              <a:t>2</a:t>
            </a:r>
            <a:r>
              <a:rPr lang="en-US" altLang="zh-CN" sz="2400" b="0">
                <a:cs typeface="Arial" charset="0"/>
              </a:rPr>
              <a:t>  =  6 x 64   = 384</a:t>
            </a:r>
          </a:p>
          <a:p>
            <a:pPr eaLnBrk="1" hangingPunct="1"/>
            <a:r>
              <a:rPr lang="en-US" altLang="zh-CN" sz="2400" b="0">
                <a:cs typeface="Arial" charset="0"/>
              </a:rPr>
              <a:t>      	+ 4 x 8</a:t>
            </a:r>
            <a:r>
              <a:rPr lang="en-US" altLang="zh-CN" sz="2400" b="0" baseline="20000">
                <a:cs typeface="Arial" charset="0"/>
              </a:rPr>
              <a:t>1</a:t>
            </a:r>
            <a:r>
              <a:rPr lang="en-US" altLang="zh-CN" sz="2400" b="0">
                <a:cs typeface="Arial" charset="0"/>
              </a:rPr>
              <a:t>  =  4 x  8   = 32</a:t>
            </a:r>
          </a:p>
          <a:p>
            <a:pPr eaLnBrk="1" hangingPunct="1"/>
            <a:r>
              <a:rPr lang="en-US" altLang="zh-CN" sz="2400" b="0">
                <a:cs typeface="Arial" charset="0"/>
              </a:rPr>
              <a:t>       	+ 2 x 8º  =   2 x 1   = 2</a:t>
            </a:r>
          </a:p>
          <a:p>
            <a:pPr eaLnBrk="1" hangingPunct="1"/>
            <a:r>
              <a:rPr lang="en-US" altLang="zh-CN" sz="2400" b="0">
                <a:cs typeface="Arial" charset="0"/>
              </a:rPr>
              <a:t>			         = 418 </a:t>
            </a:r>
            <a:r>
              <a:rPr lang="zh-CN" altLang="en-US" sz="2400" b="0">
                <a:cs typeface="Arial" charset="0"/>
              </a:rPr>
              <a:t>（</a:t>
            </a:r>
            <a:r>
              <a:rPr lang="zh-CN" altLang="en-US" sz="2400" b="0">
                <a:latin typeface="宋体" pitchFamily="2" charset="-122"/>
                <a:ea typeface="宋体" pitchFamily="2" charset="-122"/>
                <a:cs typeface="Arial" charset="0"/>
              </a:rPr>
              <a:t>十进制</a:t>
            </a:r>
            <a:r>
              <a:rPr lang="zh-CN" altLang="en-US" sz="2400" b="0">
                <a:cs typeface="Arial" charset="0"/>
              </a:rPr>
              <a:t>）</a:t>
            </a:r>
            <a:endParaRPr lang="en-US" altLang="zh-CN" sz="2400" b="0">
              <a:cs typeface="Arial" charset="0"/>
            </a:endParaRPr>
          </a:p>
        </p:txBody>
      </p:sp>
      <p:sp>
        <p:nvSpPr>
          <p:cNvPr id="41989" name="Text Box 23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990" name="Rectangle 24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8F9E98F-4741-4368-B118-2A18F7114C38}" type="slidenum">
              <a:rPr lang="en-US" altLang="zh-CN" sz="1400" b="0"/>
              <a:pPr/>
              <a:t>16</a:t>
            </a:fld>
            <a:endParaRPr lang="en-US" altLang="zh-CN" sz="1400" b="0"/>
          </a:p>
        </p:txBody>
      </p:sp>
      <p:sp>
        <p:nvSpPr>
          <p:cNvPr id="44034" name="Text Box 7"/>
          <p:cNvSpPr txBox="1">
            <a:spLocks noChangeArrowheads="1"/>
          </p:cNvSpPr>
          <p:nvPr/>
        </p:nvSpPr>
        <p:spPr bwMode="auto">
          <a:xfrm>
            <a:off x="609600" y="1676400"/>
            <a:ext cx="7772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十六进制数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DEF</a:t>
            </a: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转十进制数为多少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?</a:t>
            </a:r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1143000" y="2590800"/>
            <a:ext cx="6934200" cy="15700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400" b="0">
                <a:cs typeface="Arial" charset="0"/>
              </a:rPr>
              <a:t>	   </a:t>
            </a:r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D x 16</a:t>
            </a:r>
            <a:r>
              <a:rPr lang="en-US" altLang="zh-CN" sz="2400" b="0" baseline="2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  =  13 x 256 = 3328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      	+ E x 16</a:t>
            </a:r>
            <a:r>
              <a:rPr lang="en-US" altLang="zh-CN" sz="2400" b="0" baseline="20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  =  14 x  16  = 224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       	+ F x 16º  =  15 x 1     = 15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			             = 3567 </a:t>
            </a:r>
            <a:r>
              <a:rPr lang="zh-CN" altLang="en-US" sz="2400" b="0">
                <a:cs typeface="Arial" charset="0"/>
              </a:rPr>
              <a:t>（</a:t>
            </a:r>
            <a:r>
              <a:rPr lang="zh-CN" altLang="en-US" sz="2400" b="0">
                <a:latin typeface="宋体" pitchFamily="2" charset="-122"/>
                <a:ea typeface="宋体" pitchFamily="2" charset="-122"/>
                <a:cs typeface="Arial" charset="0"/>
              </a:rPr>
              <a:t>十进制</a:t>
            </a:r>
            <a:r>
              <a:rPr lang="zh-CN" altLang="en-US" sz="2400" b="0">
                <a:cs typeface="Arial" charset="0"/>
              </a:rPr>
              <a:t>）</a:t>
            </a:r>
            <a:endParaRPr lang="en-US" altLang="zh-CN" sz="2400" b="0">
              <a:cs typeface="Arial" charset="0"/>
            </a:endParaRPr>
          </a:p>
        </p:txBody>
      </p:sp>
      <p:sp>
        <p:nvSpPr>
          <p:cNvPr id="44036" name="Text Box 9"/>
          <p:cNvSpPr txBox="1">
            <a:spLocks noChangeArrowheads="1"/>
          </p:cNvSpPr>
          <p:nvPr/>
        </p:nvSpPr>
        <p:spPr bwMode="auto">
          <a:xfrm>
            <a:off x="838200" y="4419600"/>
            <a:ext cx="7315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latin typeface="宋体" pitchFamily="2" charset="-122"/>
                <a:ea typeface="宋体" pitchFamily="2" charset="-122"/>
              </a:rPr>
              <a:t>记住，十六进制数有以下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16</a:t>
            </a:r>
            <a:r>
              <a:rPr lang="zh-CN" altLang="en-US" sz="2400" b="0">
                <a:latin typeface="宋体" pitchFamily="2" charset="-122"/>
                <a:ea typeface="宋体" pitchFamily="2" charset="-122"/>
              </a:rPr>
              <a:t>个数</a:t>
            </a:r>
            <a:r>
              <a:rPr lang="zh-CN" altLang="en-US" sz="2400" b="0">
                <a:ea typeface="宋体" pitchFamily="2" charset="-122"/>
              </a:rPr>
              <a:t>：</a:t>
            </a:r>
            <a:endParaRPr lang="en-US" altLang="zh-CN" sz="2400" b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0,1,2,3,4,5,6,7,8,9,A,B,C,D,E,F</a:t>
            </a:r>
          </a:p>
        </p:txBody>
      </p:sp>
      <p:sp>
        <p:nvSpPr>
          <p:cNvPr id="44037" name="Rectangle 24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197A907-2B01-49D8-9B8B-B76B1D30ACE9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17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6083" name="椭圆 1"/>
          <p:cNvSpPr>
            <a:spLocks noChangeArrowheads="1"/>
          </p:cNvSpPr>
          <p:nvPr/>
        </p:nvSpPr>
        <p:spPr bwMode="auto">
          <a:xfrm flipH="1">
            <a:off x="762000" y="1371600"/>
            <a:ext cx="2057400" cy="635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pPr algn="ctr" eaLnBrk="1" hangingPunct="1"/>
            <a:r>
              <a:rPr lang="en-US" altLang="zh-CN" b="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Why</a:t>
            </a:r>
            <a:r>
              <a:rPr lang="zh-CN" altLang="en-US" b="0" i="1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？</a:t>
            </a: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981200" y="4500563"/>
            <a:ext cx="449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1" lang="zh-CN" altLang="en-US">
                <a:latin typeface="Songti SC" pitchFamily="2" charset="-122"/>
                <a:ea typeface="Songti SC" pitchFamily="2" charset="-122"/>
              </a:rPr>
              <a:t>计算机多位存储和处理数据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981200" y="3397250"/>
            <a:ext cx="449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1" lang="zh-CN" altLang="en-US">
                <a:latin typeface="Songti SC" pitchFamily="2" charset="-122"/>
                <a:ea typeface="Songti SC" pitchFamily="2" charset="-122"/>
              </a:rPr>
              <a:t>物理地址和</a:t>
            </a:r>
            <a:r>
              <a:rPr kumimoji="1" lang="en-US" altLang="zh-CN">
                <a:latin typeface="Songti SC" pitchFamily="2" charset="-122"/>
                <a:ea typeface="Songti SC" pitchFamily="2" charset="-122"/>
              </a:rPr>
              <a:t>IP</a:t>
            </a:r>
            <a:r>
              <a:rPr kumimoji="1" lang="zh-CN" altLang="en-US">
                <a:latin typeface="Songti SC" pitchFamily="2" charset="-122"/>
                <a:ea typeface="Songti SC" pitchFamily="2" charset="-122"/>
              </a:rPr>
              <a:t>地址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981200" y="2209800"/>
            <a:ext cx="8001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>
                <a:latin typeface="Songti SC" pitchFamily="2" charset="-122"/>
                <a:ea typeface="Songti SC" pitchFamily="2" charset="-122"/>
              </a:rPr>
              <a:t>便于计算和阅读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7D43A918-67FC-4389-B3C1-98D0125974EE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18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7107" name="椭圆 1"/>
          <p:cNvSpPr>
            <a:spLocks noChangeArrowheads="1"/>
          </p:cNvSpPr>
          <p:nvPr/>
        </p:nvSpPr>
        <p:spPr bwMode="auto">
          <a:xfrm flipH="1">
            <a:off x="838200" y="2667000"/>
            <a:ext cx="1635125" cy="6985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1" hangingPunct="1"/>
            <a:r>
              <a:rPr lang="zh-CN" altLang="en-US" b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二进制</a:t>
            </a:r>
          </a:p>
        </p:txBody>
      </p:sp>
      <p:sp>
        <p:nvSpPr>
          <p:cNvPr id="47108" name="椭圆 2"/>
          <p:cNvSpPr>
            <a:spLocks noChangeArrowheads="1"/>
          </p:cNvSpPr>
          <p:nvPr/>
        </p:nvSpPr>
        <p:spPr bwMode="auto">
          <a:xfrm>
            <a:off x="3317875" y="1854200"/>
            <a:ext cx="1635125" cy="660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1" hangingPunct="1"/>
            <a:r>
              <a:rPr lang="zh-CN" altLang="en-US" b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八进制</a:t>
            </a:r>
          </a:p>
        </p:txBody>
      </p:sp>
      <p:sp>
        <p:nvSpPr>
          <p:cNvPr id="47109" name="椭圆 4"/>
          <p:cNvSpPr>
            <a:spLocks noChangeArrowheads="1"/>
          </p:cNvSpPr>
          <p:nvPr/>
        </p:nvSpPr>
        <p:spPr bwMode="auto">
          <a:xfrm>
            <a:off x="3317875" y="3636963"/>
            <a:ext cx="2133600" cy="711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1" hangingPunct="1"/>
            <a:r>
              <a:rPr lang="zh-CN" altLang="en-US" b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十六进制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="" xmlns:a16="http://schemas.microsoft.com/office/drawing/2014/main" id="{B77329BC-0B9A-9E44-AF85-85994CF3A883}"/>
              </a:ext>
            </a:extLst>
          </p:cNvPr>
          <p:cNvCxnSpPr>
            <a:stCxn id="47107" idx="2"/>
            <a:endCxn id="47108" idx="3"/>
          </p:cNvCxnSpPr>
          <p:nvPr/>
        </p:nvCxnSpPr>
        <p:spPr bwMode="auto">
          <a:xfrm flipV="1">
            <a:off x="2473325" y="2417763"/>
            <a:ext cx="1084263" cy="598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直线箭头连接符 10">
            <a:extLst>
              <a:ext uri="{FF2B5EF4-FFF2-40B4-BE49-F238E27FC236}">
                <a16:creationId xmlns="" xmlns:a16="http://schemas.microsoft.com/office/drawing/2014/main" id="{C30F347B-2D69-B640-B308-2DED91686F3C}"/>
              </a:ext>
            </a:extLst>
          </p:cNvPr>
          <p:cNvCxnSpPr>
            <a:stCxn id="47107" idx="2"/>
            <a:endCxn id="47109" idx="1"/>
          </p:cNvCxnSpPr>
          <p:nvPr/>
        </p:nvCxnSpPr>
        <p:spPr bwMode="auto">
          <a:xfrm>
            <a:off x="2473325" y="3016250"/>
            <a:ext cx="1157288" cy="7254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112" name="文本框 12"/>
          <p:cNvSpPr txBox="1">
            <a:spLocks noChangeArrowheads="1"/>
          </p:cNvSpPr>
          <p:nvPr/>
        </p:nvSpPr>
        <p:spPr bwMode="auto">
          <a:xfrm>
            <a:off x="5562600" y="1905000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1" lang="zh-CN" altLang="en-US" b="0">
                <a:latin typeface="Songti SC" pitchFamily="2" charset="-122"/>
                <a:ea typeface="Songti SC" pitchFamily="2" charset="-122"/>
              </a:rPr>
              <a:t>最大数字</a:t>
            </a:r>
            <a:r>
              <a:rPr kumimoji="1" lang="en-US" altLang="zh-CN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7</a:t>
            </a:r>
            <a:r>
              <a:rPr kumimoji="1" lang="zh-CN" altLang="en-US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，</a:t>
            </a:r>
            <a:r>
              <a:rPr kumimoji="1" lang="en-US" altLang="zh-CN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111</a:t>
            </a:r>
            <a:endParaRPr kumimoji="1" lang="zh-CN" altLang="en-US" b="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</p:txBody>
      </p:sp>
      <p:sp>
        <p:nvSpPr>
          <p:cNvPr id="47113" name="文本框 19"/>
          <p:cNvSpPr txBox="1">
            <a:spLocks noChangeArrowheads="1"/>
          </p:cNvSpPr>
          <p:nvPr/>
        </p:nvSpPr>
        <p:spPr bwMode="auto">
          <a:xfrm>
            <a:off x="5638800" y="3733800"/>
            <a:ext cx="274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kumimoji="1" lang="zh-CN" altLang="en-US" b="0">
                <a:latin typeface="Songti SC" pitchFamily="2" charset="-122"/>
                <a:ea typeface="Songti SC" pitchFamily="2" charset="-122"/>
              </a:rPr>
              <a:t>最大数字</a:t>
            </a:r>
            <a:r>
              <a:rPr kumimoji="1" lang="en-US" altLang="zh-CN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15</a:t>
            </a:r>
            <a:r>
              <a:rPr kumimoji="1" lang="zh-CN" altLang="en-US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，</a:t>
            </a:r>
            <a:r>
              <a:rPr kumimoji="1" lang="en-US" altLang="zh-CN" b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1111</a:t>
            </a:r>
            <a:endParaRPr kumimoji="1" lang="zh-CN" altLang="en-US" b="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029A62F-4E89-4E7F-AC6F-1918802C7BB2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19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Text Box 128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1" name="Text Box 129"/>
          <p:cNvSpPr txBox="1">
            <a:spLocks noChangeArrowheads="1"/>
          </p:cNvSpPr>
          <p:nvPr/>
        </p:nvSpPr>
        <p:spPr bwMode="auto">
          <a:xfrm>
            <a:off x="838200" y="1676400"/>
            <a:ext cx="7543800" cy="39703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800" b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每三个数记为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组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从右往左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)</a:t>
            </a:r>
          </a:p>
          <a:p>
            <a:pPr eaLnBrk="1" hangingPunct="1">
              <a:buFontTx/>
              <a:buChar char="•"/>
            </a:pPr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800" b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分别转化每一组</a:t>
            </a:r>
          </a:p>
          <a:p>
            <a:pPr eaLnBrk="1" hangingPunct="1"/>
            <a:endParaRPr lang="zh-CN" altLang="en-US" sz="2800" b="0" u="sng">
              <a:latin typeface="宋体" pitchFamily="2" charset="-122"/>
              <a:ea typeface="宋体" pitchFamily="2" charset="-122"/>
            </a:endParaRPr>
          </a:p>
          <a:p>
            <a:pPr eaLnBrk="1" hangingPunct="1"/>
            <a:r>
              <a:rPr lang="zh-CN" altLang="en-US" sz="2800">
                <a:latin typeface="宋体" pitchFamily="2" charset="-122"/>
                <a:ea typeface="宋体" pitchFamily="2" charset="-122"/>
              </a:rPr>
              <a:t>	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10101011	     </a:t>
            </a:r>
            <a:r>
              <a:rPr lang="en-US" altLang="zh-CN" sz="2800" u="sng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lang="en-US" altLang="zh-CN" sz="2800" u="sng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lang="en-US" altLang="zh-CN" sz="2800" u="sng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011</a:t>
            </a:r>
            <a:r>
              <a:rPr lang="en-US" altLang="zh-CN" sz="2800" u="sng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</a:t>
            </a:r>
            <a:endParaRPr lang="en-US" altLang="zh-CN" sz="280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8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	</a:t>
            </a:r>
            <a:r>
              <a:rPr lang="en-US" altLang="zh-CN" sz="2800">
                <a:solidFill>
                  <a:srgbClr val="6699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	                 2     5     3</a:t>
            </a:r>
          </a:p>
          <a:p>
            <a:pPr eaLnBrk="1" hangingPunct="1"/>
            <a:endParaRPr lang="en-US" altLang="zh-CN" sz="2800">
              <a:solidFill>
                <a:srgbClr val="6699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10101011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等于八进制的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253</a:t>
            </a:r>
          </a:p>
          <a:p>
            <a:pPr eaLnBrk="1" hangingPunct="1"/>
            <a:r>
              <a:rPr lang="en-US" altLang="zh-CN" sz="2800" b="0">
                <a:latin typeface="宋体" pitchFamily="2" charset="-122"/>
                <a:ea typeface="宋体" pitchFamily="2" charset="-122"/>
              </a:rPr>
              <a:t>     </a:t>
            </a:r>
            <a:endParaRPr lang="en-US" altLang="zh-CN" sz="2800" b="0" u="sng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2" name="Text Box 134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17</a:t>
            </a:r>
          </a:p>
        </p:txBody>
      </p:sp>
      <p:sp>
        <p:nvSpPr>
          <p:cNvPr id="48133" name="Rectangle 2"/>
          <p:cNvSpPr txBox="1">
            <a:spLocks noChangeArrowheads="1"/>
          </p:cNvSpPr>
          <p:nvPr/>
        </p:nvSpPr>
        <p:spPr bwMode="auto">
          <a:xfrm>
            <a:off x="414338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36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sz="36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sz="36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36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sz="3600" b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B379327-6CB0-4375-9376-3D9ED0BFB3A2}" type="slidenum">
              <a:rPr lang="en-US" altLang="zh-CN" sz="1400"/>
              <a:pPr/>
              <a:t>2</a:t>
            </a:fld>
            <a:endParaRPr lang="en-US" altLang="zh-CN" sz="1400"/>
          </a:p>
        </p:txBody>
      </p:sp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15364" name="Text Box 11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5365" name="Text Box 12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15366" name="Text Box 14"/>
          <p:cNvSpPr txBox="1">
            <a:spLocks noChangeArrowheads="1"/>
          </p:cNvSpPr>
          <p:nvPr/>
        </p:nvSpPr>
        <p:spPr bwMode="auto">
          <a:xfrm>
            <a:off x="533400" y="42672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sz="2400" b="0"/>
          </a:p>
        </p:txBody>
      </p:sp>
      <p:sp>
        <p:nvSpPr>
          <p:cNvPr id="15367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章节目标</a:t>
            </a:r>
          </a:p>
        </p:txBody>
      </p:sp>
      <p:sp>
        <p:nvSpPr>
          <p:cNvPr id="1536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723900" y="1828800"/>
            <a:ext cx="7962900" cy="35814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描述位置记数法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不同进制之间的互相转化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熟练掌握二进制数值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解释对以</a:t>
            </a:r>
            <a:r>
              <a:rPr lang="en-US" altLang="zh-CN" sz="2800" smtClean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为底数的幂进制进行计算的重要性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DA4AF59-829B-4C42-BF40-2879F420628C}" type="slidenum">
              <a:rPr lang="en-US" altLang="zh-CN" sz="1400"/>
              <a:pPr/>
              <a:t>20</a:t>
            </a:fld>
            <a:endParaRPr lang="en-US" altLang="zh-CN" sz="1400"/>
          </a:p>
        </p:txBody>
      </p:sp>
      <p:sp>
        <p:nvSpPr>
          <p:cNvPr id="50178" name="Text Box 16"/>
          <p:cNvSpPr txBox="1">
            <a:spLocks noChangeArrowheads="1"/>
          </p:cNvSpPr>
          <p:nvPr/>
        </p:nvSpPr>
        <p:spPr bwMode="auto">
          <a:xfrm>
            <a:off x="990600" y="1981200"/>
            <a:ext cx="7162800" cy="35401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zh-CN" sz="2800" b="0"/>
              <a:t>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每四个数记为一组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从右往左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)</a:t>
            </a:r>
          </a:p>
          <a:p>
            <a:pPr eaLnBrk="1" hangingPunct="1"/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eaLnBrk="1" hangingPunct="1">
              <a:buFontTx/>
              <a:buChar char="•"/>
            </a:pPr>
            <a:r>
              <a:rPr lang="en-US" altLang="zh-CN" sz="2800" b="0"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分别转化每一组</a:t>
            </a:r>
            <a:endParaRPr lang="zh-CN" altLang="en-US" sz="2800" b="0" u="sng">
              <a:latin typeface="宋体" pitchFamily="2" charset="-122"/>
              <a:ea typeface="宋体" pitchFamily="2" charset="-122"/>
            </a:endParaRPr>
          </a:p>
          <a:p>
            <a:pPr eaLnBrk="1" hangingPunct="1"/>
            <a:r>
              <a:rPr lang="zh-CN" altLang="en-US" sz="2800">
                <a:ea typeface="宋体" pitchFamily="2" charset="-122"/>
              </a:rPr>
              <a:t>	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10101011	     </a:t>
            </a:r>
            <a:r>
              <a:rPr lang="en-US" altLang="zh-CN" sz="2800" u="sng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1010</a:t>
            </a:r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</a:t>
            </a:r>
            <a:r>
              <a:rPr lang="en-US" altLang="zh-CN" sz="2800" u="sng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1011              </a:t>
            </a:r>
            <a:endParaRPr lang="en-US" altLang="zh-CN" sz="2800">
              <a:solidFill>
                <a:schemeClr val="accent2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8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		</a:t>
            </a:r>
            <a:r>
              <a:rPr lang="en-US" altLang="zh-CN" sz="2800">
                <a:solidFill>
                  <a:srgbClr val="FF9933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	         A      B  </a:t>
            </a:r>
          </a:p>
          <a:p>
            <a:pPr eaLnBrk="1" hangingPunct="1"/>
            <a:endParaRPr lang="en-US" altLang="zh-CN" sz="2800" b="0">
              <a:solidFill>
                <a:srgbClr val="FF9933"/>
              </a:solidFill>
              <a:ea typeface="宋体" pitchFamily="2" charset="-122"/>
            </a:endParaRPr>
          </a:p>
          <a:p>
            <a:pPr eaLnBrk="1" hangingPunct="1"/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10101011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等于十六进制的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AB</a:t>
            </a:r>
            <a:endParaRPr lang="en-US" altLang="zh-CN" sz="2800"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endParaRPr lang="en-US" altLang="zh-CN" sz="2800" u="sng">
              <a:ea typeface="宋体" pitchFamily="2" charset="-122"/>
            </a:endParaRPr>
          </a:p>
        </p:txBody>
      </p:sp>
      <p:sp>
        <p:nvSpPr>
          <p:cNvPr id="50179" name="Text Box 17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8A47D6C-1208-4FFC-95D5-90A27DC1C154}" type="slidenum">
              <a:rPr lang="en-US" altLang="zh-CN" sz="1400"/>
              <a:pPr/>
              <a:t>21</a:t>
            </a:fld>
            <a:endParaRPr lang="en-US" altLang="zh-CN" sz="1400"/>
          </a:p>
        </p:txBody>
      </p:sp>
      <p:sp>
        <p:nvSpPr>
          <p:cNvPr id="52226" name="Text Box 17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2.4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的幂为基数的记数系统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="" xmlns:a16="http://schemas.microsoft.com/office/drawing/2014/main" id="{934B2E26-B8BC-DE4F-9E90-1F1705DED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25463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/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练习</a:t>
            </a:r>
            <a:r>
              <a:rPr lang="en-US" altLang="zh-CN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endParaRPr lang="en-US" altLang="zh-CN" sz="28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 eaLnBrk="1" hangingPunct="1"/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找到自己手头一个移动设备的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ip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地址，记录并转换为二进制表达。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D84BB6C-79CF-42B7-A5E7-4D2789BF8B12}" type="slidenum">
              <a:rPr lang="en-US" altLang="zh-CN" sz="1400"/>
              <a:pPr/>
              <a:t>22</a:t>
            </a:fld>
            <a:endParaRPr lang="en-US" altLang="zh-CN" sz="1400"/>
          </a:p>
        </p:txBody>
      </p:sp>
      <p:sp>
        <p:nvSpPr>
          <p:cNvPr id="54274" name="Text Box 7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54275" name="Text Box 8"/>
          <p:cNvSpPr txBox="1">
            <a:spLocks noChangeArrowheads="1"/>
          </p:cNvSpPr>
          <p:nvPr/>
        </p:nvSpPr>
        <p:spPr bwMode="auto">
          <a:xfrm>
            <a:off x="685800" y="1447800"/>
            <a:ext cx="7772400" cy="43402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800" b="0">
                <a:latin typeface="宋体" pitchFamily="2" charset="-122"/>
                <a:ea typeface="宋体" pitchFamily="2" charset="-122"/>
              </a:rPr>
              <a:t>记住二进制只有两个数字，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.</a:t>
            </a:r>
          </a:p>
          <a:p>
            <a:pPr eaLnBrk="1" hangingPunct="1"/>
            <a:r>
              <a:rPr lang="en-US" altLang="zh-CN" sz="2800" b="0">
                <a:latin typeface="宋体" pitchFamily="2" charset="-122"/>
                <a:ea typeface="宋体" pitchFamily="2" charset="-122"/>
              </a:rPr>
              <a:t>	</a:t>
            </a:r>
          </a:p>
          <a:p>
            <a:pPr eaLnBrk="1" hangingPunct="1"/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 + 1 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得到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0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，同时进位</a:t>
            </a: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zh-CN" altLang="en-US" sz="2800" b="0">
              <a:ea typeface="宋体" pitchFamily="2" charset="-122"/>
            </a:endParaRPr>
          </a:p>
          <a:p>
            <a:pPr eaLnBrk="1" hangingPunct="1"/>
            <a:endParaRPr lang="en-US" altLang="zh-CN" sz="2400">
              <a:cs typeface="Arial" charset="0"/>
            </a:endParaRPr>
          </a:p>
        </p:txBody>
      </p:sp>
      <p:sp>
        <p:nvSpPr>
          <p:cNvPr id="54276" name="Oval 10"/>
          <p:cNvSpPr>
            <a:spLocks noChangeArrowheads="1"/>
          </p:cNvSpPr>
          <p:nvPr/>
        </p:nvSpPr>
        <p:spPr bwMode="auto">
          <a:xfrm>
            <a:off x="5943600" y="3200400"/>
            <a:ext cx="2438400" cy="1143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/>
          <a:p>
            <a:pPr algn="ctr" eaLnBrk="1" hangingPunct="1"/>
            <a:r>
              <a:rPr lang="zh-CN" altLang="en-US" b="0">
                <a:latin typeface="宋体" pitchFamily="2" charset="-122"/>
                <a:ea typeface="宋体" pitchFamily="2" charset="-122"/>
              </a:rPr>
              <a:t>进位</a:t>
            </a:r>
          </a:p>
        </p:txBody>
      </p:sp>
      <p:sp>
        <p:nvSpPr>
          <p:cNvPr id="54277" name="Text Box 11"/>
          <p:cNvSpPr txBox="1">
            <a:spLocks noChangeArrowheads="1"/>
          </p:cNvSpPr>
          <p:nvPr/>
        </p:nvSpPr>
        <p:spPr bwMode="auto">
          <a:xfrm>
            <a:off x="1295400" y="3505200"/>
            <a:ext cx="4419600" cy="15700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400">
                <a:cs typeface="Arial" charset="0"/>
              </a:rPr>
              <a:t>	      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1 1 1 1 1 1 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	       1 0 1 0 1 1 1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	     </a:t>
            </a:r>
            <a:r>
              <a:rPr lang="en-US" altLang="zh-CN" sz="2400" u="sng">
                <a:latin typeface="Times New Roman" pitchFamily="18" charset="0"/>
                <a:cs typeface="Times New Roman" pitchFamily="18" charset="0"/>
              </a:rPr>
              <a:t>+1 0 0 1 0 1 1 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1 0 1 0 0 0 1 0</a:t>
            </a:r>
            <a:endParaRPr lang="en-US" altLang="zh-CN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78" name="Line 12"/>
          <p:cNvSpPr>
            <a:spLocks noChangeShapeType="1"/>
          </p:cNvSpPr>
          <p:nvPr/>
        </p:nvSpPr>
        <p:spPr bwMode="auto">
          <a:xfrm flipH="1">
            <a:off x="4419600" y="372745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9" name="Text Box 13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54280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2.5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不同记数系统中的运算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51FBFCC-F658-40F2-899E-B6437FDA117F}" type="slidenum">
              <a:rPr lang="en-US" altLang="zh-CN" sz="1400" b="0"/>
              <a:pPr/>
              <a:t>23</a:t>
            </a:fld>
            <a:endParaRPr lang="en-US" altLang="zh-CN" sz="1400" b="0"/>
          </a:p>
        </p:txBody>
      </p:sp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0"/>
          </a:p>
        </p:txBody>
      </p:sp>
      <p:sp>
        <p:nvSpPr>
          <p:cNvPr id="56323" name="Text Box 7"/>
          <p:cNvSpPr txBox="1">
            <a:spLocks noChangeArrowheads="1"/>
          </p:cNvSpPr>
          <p:nvPr/>
        </p:nvSpPr>
        <p:spPr bwMode="auto">
          <a:xfrm>
            <a:off x="762000" y="1828800"/>
            <a:ext cx="7772400" cy="35401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zh-CN" altLang="en-US" sz="2800" b="0">
                <a:latin typeface="宋体" pitchFamily="2" charset="-122"/>
                <a:ea typeface="宋体" pitchFamily="2" charset="-122"/>
              </a:rPr>
              <a:t>还记得借位吗？此处运用借位的概念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:</a:t>
            </a:r>
          </a:p>
          <a:p>
            <a:pPr eaLnBrk="1" hangingPunct="1"/>
            <a:endParaRPr lang="en-US" altLang="zh-CN" sz="2800" b="0">
              <a:ea typeface="宋体" pitchFamily="2" charset="-122"/>
            </a:endParaRPr>
          </a:p>
          <a:p>
            <a:pPr eaLnBrk="1" hangingPunct="1"/>
            <a:endParaRPr lang="en-US" altLang="zh-CN" sz="2400" b="0">
              <a:ea typeface="宋体" pitchFamily="2" charset="-122"/>
            </a:endParaRPr>
          </a:p>
          <a:p>
            <a:pPr eaLnBrk="1" hangingPunct="1"/>
            <a:r>
              <a:rPr lang="en-US" altLang="zh-CN" sz="2400" b="0">
                <a:ea typeface="宋体" pitchFamily="2" charset="-122"/>
              </a:rPr>
              <a:t>	</a:t>
            </a:r>
            <a:r>
              <a:rPr lang="en-US" altLang="zh-CN" sz="2400" b="0">
                <a:cs typeface="Arial" charset="0"/>
              </a:rPr>
              <a:t>                </a:t>
            </a:r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altLang="zh-CN" sz="2400" b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1 2</a:t>
            </a:r>
          </a:p>
          <a:p>
            <a:pPr eaLnBrk="1" hangingPunct="1"/>
            <a:r>
              <a:rPr lang="en-US" altLang="zh-CN" sz="2400" b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2 0 2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		           1 0 1 0 1 1 1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		         </a:t>
            </a:r>
            <a:r>
              <a:rPr lang="en-US" altLang="zh-CN" sz="2400" b="0" u="sng">
                <a:latin typeface="Times New Roman" pitchFamily="18" charset="0"/>
                <a:cs typeface="Times New Roman" pitchFamily="18" charset="0"/>
              </a:rPr>
              <a:t>-    1 1 1 0 1 1 </a:t>
            </a:r>
          </a:p>
          <a:p>
            <a:pPr eaLnBrk="1" hangingPunct="1"/>
            <a:r>
              <a:rPr lang="en-US" altLang="zh-CN" sz="2400" b="0">
                <a:latin typeface="Times New Roman" pitchFamily="18" charset="0"/>
                <a:cs typeface="Times New Roman" pitchFamily="18" charset="0"/>
              </a:rPr>
              <a:t>                                   0 0 1 1 1 0 0     </a:t>
            </a:r>
            <a:r>
              <a:rPr lang="en-US" altLang="zh-CN" sz="2400" b="0">
                <a:cs typeface="Arial" charset="0"/>
              </a:rPr>
              <a:t>			   	</a:t>
            </a:r>
          </a:p>
        </p:txBody>
      </p:sp>
      <p:sp>
        <p:nvSpPr>
          <p:cNvPr id="56324" name="Text Box 12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56325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2.5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不同记数系统中的运算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77F83AE-61E2-46B0-BAA7-690EB68F4019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24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8370" name="Text Box 7"/>
          <p:cNvSpPr txBox="1">
            <a:spLocks noChangeArrowheads="1"/>
          </p:cNvSpPr>
          <p:nvPr/>
        </p:nvSpPr>
        <p:spPr bwMode="auto">
          <a:xfrm>
            <a:off x="685800" y="2743200"/>
            <a:ext cx="7924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914400" indent="-457200"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 sz="20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While (</a:t>
            </a:r>
            <a:r>
              <a:rPr lang="zh-CN" altLang="en-US" sz="20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商不为</a:t>
            </a:r>
            <a:r>
              <a:rPr lang="en-US" altLang="zh-CN" sz="20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0)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20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用新进制除十进制数</a:t>
            </a:r>
            <a:endParaRPr lang="en-US" altLang="zh-CN" sz="2000" b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20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将余数作为答案左边的下一位数</a:t>
            </a:r>
            <a:endParaRPr lang="en-US" altLang="zh-CN" sz="2000" b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zh-CN" altLang="en-US" sz="20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用商代替原十进制数</a:t>
            </a:r>
          </a:p>
        </p:txBody>
      </p:sp>
      <p:sp>
        <p:nvSpPr>
          <p:cNvPr id="58371" name="Text Box 9"/>
          <p:cNvSpPr txBox="1">
            <a:spLocks noChangeArrowheads="1"/>
          </p:cNvSpPr>
          <p:nvPr/>
        </p:nvSpPr>
        <p:spPr bwMode="auto">
          <a:xfrm>
            <a:off x="609600" y="1676400"/>
            <a:ext cx="754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latin typeface="宋体" pitchFamily="2" charset="-122"/>
                <a:ea typeface="宋体" pitchFamily="2" charset="-122"/>
              </a:rPr>
              <a:t>十进制转其他进制的算法</a:t>
            </a:r>
          </a:p>
        </p:txBody>
      </p:sp>
      <p:sp>
        <p:nvSpPr>
          <p:cNvPr id="58372" name="Text Box 10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19</a:t>
            </a:r>
          </a:p>
        </p:txBody>
      </p:sp>
      <p:sp>
        <p:nvSpPr>
          <p:cNvPr id="5837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2.5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不同记数系统中的运算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78F9DBD-55E4-44FC-AD92-DC4E4A96BE25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25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457200" y="16764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endParaRPr lang="en-US" altLang="zh-CN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914400" y="1524000"/>
            <a:ext cx="7391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lang="en-US" altLang="zh-CN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0420" name="Rectangle 5"/>
          <p:cNvSpPr>
            <a:spLocks noChangeArrowheads="1"/>
          </p:cNvSpPr>
          <p:nvPr/>
        </p:nvSpPr>
        <p:spPr bwMode="auto">
          <a:xfrm>
            <a:off x="914400" y="2135188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endParaRPr lang="en-US" altLang="zh-CN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1143000" y="2152650"/>
            <a:ext cx="73152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0" i="1">
                <a:latin typeface="宋体" pitchFamily="2" charset="-122"/>
                <a:ea typeface="宋体" pitchFamily="2" charset="-122"/>
              </a:rPr>
              <a:t>十进制</a:t>
            </a:r>
            <a:r>
              <a:rPr lang="en-US" altLang="zh-CN" b="0" i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1988</a:t>
            </a:r>
            <a:r>
              <a:rPr lang="zh-CN" altLang="en-US" b="0" i="1">
                <a:latin typeface="宋体" pitchFamily="2" charset="-122"/>
                <a:ea typeface="宋体" pitchFamily="2" charset="-122"/>
              </a:rPr>
              <a:t>等于八进制的多少？</a:t>
            </a:r>
            <a:endParaRPr lang="en-US" altLang="zh-CN" b="0" i="1"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b="0" i="1">
              <a:latin typeface="宋体" pitchFamily="2" charset="-122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b="0" i="1">
                <a:latin typeface="宋体" pitchFamily="2" charset="-122"/>
                <a:ea typeface="宋体" pitchFamily="2" charset="-122"/>
              </a:rPr>
              <a:t>试一试</a:t>
            </a:r>
            <a:r>
              <a:rPr lang="en-US" altLang="zh-CN" b="0" i="1">
                <a:latin typeface="宋体" pitchFamily="2" charset="-122"/>
                <a:ea typeface="宋体" pitchFamily="2" charset="-122"/>
              </a:rPr>
              <a:t>!</a:t>
            </a:r>
          </a:p>
          <a:p>
            <a:pPr eaLnBrk="1" hangingPunct="1">
              <a:spcBef>
                <a:spcPct val="50000"/>
              </a:spcBef>
            </a:pPr>
            <a:endParaRPr lang="en-US" altLang="zh-CN" b="0" i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300163" y="4732338"/>
            <a:ext cx="1909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0">
                <a:latin typeface="宋体" pitchFamily="2" charset="-122"/>
                <a:ea typeface="宋体" pitchFamily="2" charset="-122"/>
              </a:rPr>
              <a:t>答案</a:t>
            </a:r>
            <a:r>
              <a:rPr lang="en-US" altLang="zh-CN" b="0">
                <a:ea typeface="宋体" pitchFamily="2" charset="-122"/>
              </a:rPr>
              <a:t>: </a:t>
            </a:r>
            <a:r>
              <a:rPr lang="en-US" altLang="zh-CN">
                <a:solidFill>
                  <a:srgbClr val="0000FF"/>
                </a:solidFill>
                <a:ea typeface="宋体" pitchFamily="2" charset="-122"/>
              </a:rPr>
              <a:t>3 7 0 4</a:t>
            </a:r>
            <a:endParaRPr lang="en-US" altLang="zh-CN" b="0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6042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2.5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不同记数系统中的运算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4679F5A-AB43-41BF-BB6A-BAD25FE90009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26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2466" name="Text Box 10"/>
          <p:cNvSpPr txBox="1">
            <a:spLocks noChangeArrowheads="1"/>
          </p:cNvSpPr>
          <p:nvPr/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20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="" xmlns:a16="http://schemas.microsoft.com/office/drawing/2014/main" id="{3D478DED-97B5-C743-8353-A10A4F1C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62200"/>
            <a:ext cx="8077200" cy="16002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/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练习</a:t>
            </a:r>
            <a:r>
              <a:rPr lang="en-US" altLang="zh-CN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endParaRPr lang="en-US" altLang="zh-CN" sz="28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 eaLnBrk="1" hangingPunct="1"/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十进制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3567</a:t>
            </a:r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转十六进制是多少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? </a:t>
            </a:r>
          </a:p>
        </p:txBody>
      </p:sp>
      <p:sp>
        <p:nvSpPr>
          <p:cNvPr id="62468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2.5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不同记数系统中的运算</a:t>
            </a:r>
            <a:endParaRPr lang="zh-CN" altLang="en-US" b="0" smtClean="0">
              <a:solidFill>
                <a:schemeClr val="tx1"/>
              </a:solidFill>
              <a:latin typeface="宋体" pitchFamily="2" charset="-122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smtClean="0">
                <a:latin typeface="宋体" pitchFamily="2" charset="-122"/>
                <a:ea typeface="宋体" pitchFamily="2" charset="-122"/>
              </a:rPr>
              <a:t>道德问题</a:t>
            </a:r>
          </a:p>
        </p:txBody>
      </p:sp>
      <p:sp>
        <p:nvSpPr>
          <p:cNvPr id="64514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33E7A81-C1D9-4A46-B471-EAFA5860309C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27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4515" name="TextBox 4"/>
          <p:cNvSpPr txBox="1">
            <a:spLocks noChangeArrowheads="1"/>
          </p:cNvSpPr>
          <p:nvPr/>
        </p:nvSpPr>
        <p:spPr bwMode="auto">
          <a:xfrm>
            <a:off x="533400" y="1600200"/>
            <a:ext cx="79248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457200"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b="0">
                <a:latin typeface="宋体" pitchFamily="2" charset="-122"/>
                <a:ea typeface="宋体" pitchFamily="2" charset="-122"/>
                <a:cs typeface="Constantia" pitchFamily="18" charset="0"/>
              </a:rPr>
              <a:t>Tenth Strand</a:t>
            </a:r>
          </a:p>
          <a:p>
            <a:pPr eaLnBrk="1" hangingPunct="1"/>
            <a:endParaRPr lang="en-US" altLang="zh-CN" sz="2400" b="0">
              <a:latin typeface="宋体" pitchFamily="2" charset="-122"/>
              <a:ea typeface="宋体" pitchFamily="2" charset="-122"/>
              <a:cs typeface="Constantia" pitchFamily="18" charset="0"/>
            </a:endParaRPr>
          </a:p>
          <a:p>
            <a:pPr lvl="1" eaLnBrk="1" hangingPunct="1"/>
            <a:r>
              <a:rPr lang="zh-CN" altLang="en-US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什么是知识单元</a:t>
            </a:r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?</a:t>
            </a:r>
          </a:p>
          <a:p>
            <a:pPr lvl="1" eaLnBrk="1" hangingPunct="1"/>
            <a:endParaRPr lang="en-US" altLang="zh-CN" sz="2000" b="0" i="1">
              <a:latin typeface="宋体" pitchFamily="2" charset="-122"/>
              <a:ea typeface="宋体" pitchFamily="2" charset="-122"/>
              <a:cs typeface="Constantia" pitchFamily="18" charset="0"/>
            </a:endParaRPr>
          </a:p>
          <a:p>
            <a:pPr lvl="1" eaLnBrk="1" hangingPunct="1"/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ImpactCS </a:t>
            </a:r>
            <a:r>
              <a:rPr lang="zh-CN" altLang="en-US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项目推荐多少单元</a:t>
            </a:r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?</a:t>
            </a:r>
          </a:p>
          <a:p>
            <a:pPr lvl="1" eaLnBrk="1" hangingPunct="1"/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	</a:t>
            </a:r>
            <a:endParaRPr lang="en-US" altLang="zh-CN" sz="2000" b="0" i="1">
              <a:latin typeface="宋体" pitchFamily="2" charset="-122"/>
              <a:ea typeface="宋体" pitchFamily="2" charset="-122"/>
              <a:cs typeface="Constantia" pitchFamily="18" charset="0"/>
            </a:endParaRPr>
          </a:p>
          <a:p>
            <a:pPr lvl="1" eaLnBrk="1" hangingPunct="1"/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Curricula 2001 </a:t>
            </a:r>
            <a:r>
              <a:rPr lang="zh-CN" altLang="en-US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推荐多少单元</a:t>
            </a:r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?</a:t>
            </a:r>
          </a:p>
          <a:p>
            <a:pPr lvl="1" eaLnBrk="1" hangingPunct="1"/>
            <a:endParaRPr lang="en-US" altLang="zh-CN" sz="2000" b="0" i="1">
              <a:latin typeface="宋体" pitchFamily="2" charset="-122"/>
              <a:ea typeface="宋体" pitchFamily="2" charset="-122"/>
              <a:cs typeface="Constantia" pitchFamily="18" charset="0"/>
            </a:endParaRPr>
          </a:p>
          <a:p>
            <a:pPr lvl="1" eaLnBrk="1" hangingPunct="1"/>
            <a:r>
              <a:rPr lang="zh-CN" altLang="en-US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这些有什么相似性，不同性</a:t>
            </a:r>
            <a:r>
              <a:rPr lang="en-US" altLang="zh-CN" b="0" i="1">
                <a:latin typeface="宋体" pitchFamily="2" charset="-122"/>
                <a:ea typeface="宋体" pitchFamily="2" charset="-122"/>
                <a:cs typeface="Constantia" pitchFamily="18" charset="0"/>
              </a:rPr>
              <a:t>?</a:t>
            </a:r>
          </a:p>
          <a:p>
            <a:pPr eaLnBrk="1" hangingPunct="1"/>
            <a:r>
              <a:rPr lang="en-US" altLang="zh-CN" sz="2800" b="0">
                <a:latin typeface="宋体" pitchFamily="2" charset="-122"/>
                <a:ea typeface="宋体" pitchFamily="2" charset="-122"/>
                <a:cs typeface="Constantia" pitchFamily="18" charset="0"/>
              </a:rPr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15BA6E83-DB36-48D9-BDE3-19E738BC368A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28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i="1" smtClean="0">
                <a:latin typeface="宋体" pitchFamily="2" charset="-122"/>
                <a:ea typeface="宋体" pitchFamily="2" charset="-122"/>
              </a:rPr>
              <a:t>我是谁</a:t>
            </a:r>
            <a:r>
              <a:rPr lang="en-US" altLang="zh-CN" b="0" i="1" smtClean="0">
                <a:latin typeface="宋体" pitchFamily="2" charset="-122"/>
                <a:ea typeface="宋体" pitchFamily="2" charset="-122"/>
              </a:rPr>
              <a:t>?</a:t>
            </a:r>
            <a:endParaRPr lang="en-US" altLang="zh-CN" b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5334000" y="2438400"/>
            <a:ext cx="2743200" cy="2743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/>
          <a:lstStyle/>
          <a:p>
            <a:pPr eaLnBrk="1" hangingPunct="1"/>
            <a:r>
              <a:rPr lang="zh-CN" altLang="en-US" b="0" i="1">
                <a:latin typeface="宋体" pitchFamily="2" charset="-122"/>
                <a:ea typeface="宋体" pitchFamily="2" charset="-122"/>
              </a:rPr>
              <a:t>你能告诉坐在你</a:t>
            </a:r>
            <a:endParaRPr lang="en-US" altLang="zh-CN" b="0" i="1">
              <a:latin typeface="宋体" pitchFamily="2" charset="-122"/>
              <a:ea typeface="宋体" pitchFamily="2" charset="-122"/>
            </a:endParaRPr>
          </a:p>
          <a:p>
            <a:pPr eaLnBrk="1" hangingPunct="1"/>
            <a:r>
              <a:rPr lang="zh-CN" altLang="en-US" b="0" i="1">
                <a:latin typeface="宋体" pitchFamily="2" charset="-122"/>
                <a:ea typeface="宋体" pitchFamily="2" charset="-122"/>
              </a:rPr>
              <a:t>旁边的人有关我</a:t>
            </a:r>
            <a:endParaRPr lang="en-US" altLang="zh-CN" b="0" i="1">
              <a:latin typeface="宋体" pitchFamily="2" charset="-122"/>
              <a:ea typeface="宋体" pitchFamily="2" charset="-122"/>
            </a:endParaRPr>
          </a:p>
          <a:p>
            <a:pPr eaLnBrk="1" hangingPunct="1"/>
            <a:r>
              <a:rPr lang="zh-CN" altLang="en-US" b="0" i="1">
                <a:latin typeface="宋体" pitchFamily="2" charset="-122"/>
                <a:ea typeface="宋体" pitchFamily="2" charset="-122"/>
              </a:rPr>
              <a:t>的三件事吗？</a:t>
            </a:r>
          </a:p>
        </p:txBody>
      </p:sp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2732088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4" descr="41493_DSGN_question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5532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DA011E2-2D25-4227-A209-0A1FBF88DF91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29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0" i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Homework</a:t>
            </a:r>
          </a:p>
        </p:txBody>
      </p:sp>
      <p:sp>
        <p:nvSpPr>
          <p:cNvPr id="67588" name="Rectangle 5"/>
          <p:cNvSpPr>
            <a:spLocks noChangeArrowheads="1"/>
          </p:cNvSpPr>
          <p:nvPr/>
        </p:nvSpPr>
        <p:spPr bwMode="auto">
          <a:xfrm>
            <a:off x="1752600" y="2209800"/>
            <a:ext cx="4648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="" xmlns:a16="http://schemas.microsoft.com/office/drawing/2014/main" id="{6FC4B6BF-E234-004C-A49B-4D014A096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6248400" cy="2576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00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6-17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28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29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30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endParaRPr lang="en-US" altLang="zh-CN" sz="2800" b="0" dirty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33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35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36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37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38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endParaRPr lang="en-US" altLang="zh-CN" sz="2800" b="0" dirty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800" b="0" dirty="0">
                <a:latin typeface="Times New Roman" pitchFamily="18" charset="0"/>
                <a:cs typeface="Times New Roman" pitchFamily="18" charset="0"/>
              </a:rPr>
              <a:t>）、</a:t>
            </a:r>
            <a:r>
              <a:rPr lang="en-US" altLang="zh-CN" sz="2800" b="0" dirty="0">
                <a:latin typeface="Times New Roman" pitchFamily="18" charset="0"/>
                <a:cs typeface="Times New Roman" pitchFamily="18" charset="0"/>
              </a:rPr>
              <a:t>43</a:t>
            </a:r>
            <a:endParaRPr lang="zh-CN" altLang="en-US" sz="2800"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8C0BE19-B21C-473D-8A61-CBE8CE1762FC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3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410" name="Text Box 6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2</a:t>
            </a:r>
          </a:p>
        </p:txBody>
      </p:sp>
      <p:sp>
        <p:nvSpPr>
          <p:cNvPr id="17411" name="Text Box 11"/>
          <p:cNvSpPr txBox="1">
            <a:spLocks noChangeArrowheads="1"/>
          </p:cNvSpPr>
          <p:nvPr/>
        </p:nvSpPr>
        <p:spPr bwMode="auto">
          <a:xfrm>
            <a:off x="685800" y="56388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zh-CN" sz="2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412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2.1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数字与计算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—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数字</a:t>
            </a: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609600" y="1447800"/>
            <a:ext cx="815340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/>
            <a:r>
              <a:rPr lang="zh-CN" altLang="en-US" sz="2400">
                <a:latin typeface="宋体" pitchFamily="2" charset="-122"/>
                <a:ea typeface="宋体" pitchFamily="2" charset="-122"/>
              </a:rPr>
              <a:t>为以下</a:t>
            </a:r>
            <a:r>
              <a:rPr lang="en-US" altLang="zh-CN" sz="2400">
                <a:latin typeface="宋体" pitchFamily="2" charset="-122"/>
                <a:ea typeface="宋体" pitchFamily="2" charset="-122"/>
              </a:rPr>
              <a:t>1-5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选择与它们匹配的定义。</a:t>
            </a:r>
            <a:endParaRPr lang="en-US" altLang="zh-CN" sz="2400">
              <a:latin typeface="宋体" pitchFamily="2" charset="-122"/>
              <a:ea typeface="宋体" pitchFamily="2" charset="-122"/>
            </a:endParaRPr>
          </a:p>
          <a:p>
            <a:pPr algn="just"/>
            <a:endParaRPr lang="en-US" altLang="zh-CN" sz="2400">
              <a:latin typeface="宋体" pitchFamily="2" charset="-122"/>
              <a:ea typeface="宋体" pitchFamily="2" charset="-122"/>
            </a:endParaRPr>
          </a:p>
          <a:p>
            <a:pPr algn="just"/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A.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数字   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B.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自然数   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C.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整数    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D.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负数   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E.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有理数</a:t>
            </a:r>
            <a:endParaRPr lang="en-US" altLang="zh-CN" sz="2400">
              <a:latin typeface="宋体" pitchFamily="2" charset="-122"/>
              <a:ea typeface="宋体" pitchFamily="2" charset="-122"/>
            </a:endParaRPr>
          </a:p>
          <a:p>
            <a:pPr algn="just"/>
            <a:endParaRPr lang="en-US" altLang="zh-CN" sz="2400">
              <a:latin typeface="宋体" pitchFamily="2" charset="-122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1. 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抽象数学系统的一个单位，服从算术法则。</a:t>
            </a:r>
            <a:endParaRPr lang="en-US" altLang="zh-CN" sz="2400" b="0">
              <a:solidFill>
                <a:srgbClr val="FF33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2. 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自然数、自然数的负数或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0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sz="24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3. 0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和通过在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0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上重复加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得到的任何数。 </a:t>
            </a:r>
            <a:endParaRPr lang="en-US" altLang="zh-CN" sz="24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4. 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整数或两个整数的商（不包括被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0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除的情况）。  </a:t>
            </a:r>
            <a:endParaRPr lang="en-US" altLang="zh-CN" sz="24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5. 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小于</a:t>
            </a:r>
            <a:r>
              <a:rPr lang="en-US" altLang="zh-CN" sz="2400" b="0">
                <a:latin typeface="Times New Roman" pitchFamily="18" charset="0"/>
                <a:ea typeface="宋体" pitchFamily="2" charset="-122"/>
              </a:rPr>
              <a:t>0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</a:rPr>
              <a:t>的数，是在相应的正数前加上负号。  </a:t>
            </a:r>
            <a:endParaRPr lang="zh-CN" altLang="en-US" sz="24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40A2802-E559-425E-B6E5-63654C26167A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4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458" name="Text Box 8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4</a:t>
            </a:r>
          </a:p>
        </p:txBody>
      </p:sp>
      <p:sp>
        <p:nvSpPr>
          <p:cNvPr id="19459" name="Text Box 14"/>
          <p:cNvSpPr txBox="1">
            <a:spLocks noChangeArrowheads="1"/>
          </p:cNvSpPr>
          <p:nvPr/>
        </p:nvSpPr>
        <p:spPr bwMode="auto">
          <a:xfrm>
            <a:off x="533400" y="1219200"/>
            <a:ext cx="822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zh-CN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460" name="Text Box 17"/>
          <p:cNvSpPr txBox="1">
            <a:spLocks noChangeArrowheads="1"/>
          </p:cNvSpPr>
          <p:nvPr/>
        </p:nvSpPr>
        <p:spPr bwMode="auto">
          <a:xfrm>
            <a:off x="762000" y="1614488"/>
            <a:ext cx="624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What  642 means?</a:t>
            </a:r>
          </a:p>
        </p:txBody>
      </p:sp>
      <p:sp>
        <p:nvSpPr>
          <p:cNvPr id="19461" name="Rectangle 1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2.1 </a:t>
            </a:r>
            <a:r>
              <a:rPr lang="zh-CN" altLang="en-US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数字与计算</a:t>
            </a:r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—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数字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="" xmlns:a16="http://schemas.microsoft.com/office/drawing/2014/main" id="{9AD0B42D-87BC-FB4D-BBEA-A43376CF3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01000" cy="177323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642 </a:t>
            </a:r>
            <a:r>
              <a:rPr lang="zh-CN" altLang="en-US" sz="28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是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6*100 + 4*10 + 2*1 </a:t>
            </a:r>
            <a:r>
              <a:rPr lang="zh-CN" altLang="en-US" sz="28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基于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10</a:t>
            </a:r>
            <a:r>
              <a:rPr lang="zh-CN" altLang="en-US" sz="28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进制的表示</a:t>
            </a:r>
            <a:endParaRPr lang="zh-CN" altLang="en-US" sz="280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28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数字的</a:t>
            </a:r>
            <a:r>
              <a:rPr lang="zh-CN" altLang="en-US" sz="2800" b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进制</a:t>
            </a:r>
            <a:r>
              <a:rPr lang="en-US" altLang="zh-CN" sz="2800" b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/</a:t>
            </a:r>
            <a:r>
              <a:rPr lang="zh-CN" altLang="en-US" sz="2800" b="0">
                <a:solidFill>
                  <a:srgbClr val="FF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基数</a:t>
            </a:r>
            <a:r>
              <a:rPr lang="zh-CN" altLang="en-US" sz="2800" b="0">
                <a:latin typeface="宋体" pitchFamily="2" charset="-122"/>
                <a:ea typeface="宋体" pitchFamily="2" charset="-122"/>
                <a:cs typeface="Times New Roman" pitchFamily="18" charset="0"/>
              </a:rPr>
              <a:t>规定了这个系统中使用的数字量和数位位置的值。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="" xmlns:a16="http://schemas.microsoft.com/office/drawing/2014/main" id="{A959A42D-BC52-CB44-8B41-F5B1A1911918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670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="" xmlns:a16="http://schemas.microsoft.com/office/drawing/2014/main" id="{FCEEF74F-3DBD-914B-93F5-AA235AB63C34}"/>
              </a:ext>
            </a:extLst>
          </p:cNvPr>
          <p:cNvGraphicFramePr>
            <a:graphicFrameLocks noGrp="1"/>
          </p:cNvGraphicFramePr>
          <p:nvPr/>
        </p:nvGraphicFramePr>
        <p:xfrm>
          <a:off x="3581400" y="26670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="" xmlns:a16="http://schemas.microsoft.com/office/drawing/2014/main" id="{E8807FF7-7EB1-BC4F-93B3-C1BF4B925156}"/>
              </a:ext>
            </a:extLst>
          </p:cNvPr>
          <p:cNvGraphicFramePr>
            <a:graphicFrameLocks noGrp="1"/>
          </p:cNvGraphicFramePr>
          <p:nvPr/>
        </p:nvGraphicFramePr>
        <p:xfrm>
          <a:off x="5638800" y="26670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6EDE4D2-7A9E-41CC-9E59-3E21A629FF1B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5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1506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9</a:t>
            </a:r>
          </a:p>
        </p:txBody>
      </p:sp>
      <p:sp>
        <p:nvSpPr>
          <p:cNvPr id="21507" name="Text Box 8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269" name="Text Box 9">
            <a:extLst>
              <a:ext uri="{FF2B5EF4-FFF2-40B4-BE49-F238E27FC236}">
                <a16:creationId xmlns="" xmlns:a16="http://schemas.microsoft.com/office/drawing/2014/main" id="{9ED202C0-3F84-9143-9004-62E1AF192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229600" cy="48323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/>
            <a:r>
              <a:rPr lang="zh-CN" altLang="en-US" sz="2800" b="0">
                <a:latin typeface="宋体" pitchFamily="2" charset="-122"/>
                <a:ea typeface="宋体" pitchFamily="2" charset="-122"/>
              </a:rPr>
              <a:t>十进制数有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个数字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8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0, 1, 2, 3, 4, 5, 6, 7, 8, 9</a:t>
            </a:r>
          </a:p>
          <a:p>
            <a:pPr algn="just" eaLnBrk="1" hangingPunct="1"/>
            <a:endParaRPr lang="en-US" altLang="zh-CN" sz="2800" b="0"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zh-CN" altLang="en-US" sz="2800" b="0">
                <a:latin typeface="宋体" pitchFamily="2" charset="-122"/>
                <a:ea typeface="宋体" pitchFamily="2" charset="-122"/>
              </a:rPr>
              <a:t>二进制数有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个数字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8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0, 1</a:t>
            </a:r>
          </a:p>
          <a:p>
            <a:pPr algn="just" eaLnBrk="1" hangingPunct="1"/>
            <a:endParaRPr lang="en-US" altLang="zh-CN" sz="2800" b="0" i="1"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en-US" altLang="zh-CN" sz="2800" b="0"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进制有以下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0">
                <a:latin typeface="宋体" pitchFamily="2" charset="-122"/>
                <a:ea typeface="宋体" pitchFamily="2" charset="-122"/>
              </a:rPr>
              <a:t>个数</a:t>
            </a:r>
            <a:r>
              <a:rPr lang="en-US" altLang="zh-CN" sz="2800" b="0">
                <a:latin typeface="宋体" pitchFamily="2" charset="-122"/>
                <a:ea typeface="宋体" pitchFamily="2" charset="-122"/>
              </a:rPr>
              <a:t>:</a:t>
            </a:r>
          </a:p>
          <a:p>
            <a:pPr algn="just" eaLnBrk="1" hangingPunct="1"/>
            <a:r>
              <a:rPr lang="en-US" altLang="zh-CN" sz="2800" b="0">
                <a:latin typeface="宋体" pitchFamily="2" charset="-122"/>
                <a:ea typeface="宋体" pitchFamily="2" charset="-122"/>
              </a:rPr>
              <a:t>          </a:t>
            </a:r>
            <a:r>
              <a:rPr lang="en-US" altLang="zh-CN" sz="28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0, 1, 2, 3, 4, 5, 6, 7, 8, 9, A, B, C, D, E, F</a:t>
            </a:r>
          </a:p>
          <a:p>
            <a:pPr algn="just" eaLnBrk="1" hangingPunct="1"/>
            <a:endParaRPr lang="en-US" altLang="zh-CN" sz="2800" b="0">
              <a:solidFill>
                <a:srgbClr val="0000FF"/>
              </a:solidFill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zh-CN" altLang="en-US" sz="2800" b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对于一个储存在给定进制的数字，它只能包含该进制下的数字，即由从</a:t>
            </a:r>
            <a:r>
              <a:rPr lang="en-US" altLang="zh-CN" sz="2800" b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0</a:t>
            </a:r>
            <a:r>
              <a:rPr lang="zh-CN" altLang="en-US" sz="2800" b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到该进制减</a:t>
            </a:r>
            <a:r>
              <a:rPr lang="en-US" altLang="zh-CN" sz="2800" b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800" b="0">
                <a:solidFill>
                  <a:srgbClr val="00B0F0"/>
                </a:solidFill>
                <a:latin typeface="宋体" pitchFamily="2" charset="-122"/>
                <a:ea typeface="宋体" pitchFamily="2" charset="-122"/>
              </a:rPr>
              <a:t>的数字构成。</a:t>
            </a:r>
            <a:endParaRPr lang="en-US" altLang="zh-CN" sz="2800" b="0">
              <a:solidFill>
                <a:srgbClr val="00B0F0"/>
              </a:solidFill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endParaRPr lang="zh-CN" altLang="en-US" sz="2800" b="0" i="1">
              <a:latin typeface="宋体" pitchFamily="2" charset="-122"/>
              <a:ea typeface="宋体" pitchFamily="2" charset="-122"/>
            </a:endParaRPr>
          </a:p>
          <a:p>
            <a:pPr algn="just" eaLnBrk="1" hangingPunct="1"/>
            <a:r>
              <a:rPr lang="zh-CN" altLang="en-US" sz="2800" b="0" i="1">
                <a:latin typeface="宋体" pitchFamily="2" charset="-122"/>
                <a:ea typeface="宋体" pitchFamily="2" charset="-122"/>
              </a:rPr>
              <a:t>这些数字可能是哪些进制</a:t>
            </a:r>
            <a:r>
              <a:rPr lang="en-US" altLang="zh-CN" sz="2800" b="0" i="1">
                <a:latin typeface="宋体" pitchFamily="2" charset="-122"/>
                <a:ea typeface="宋体" pitchFamily="2" charset="-122"/>
              </a:rPr>
              <a:t>? </a:t>
            </a:r>
            <a:r>
              <a:rPr lang="en-US" altLang="zh-CN" sz="2800" b="0" i="1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122, 198, 178, G1A4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1509" name="Rectangle 3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</a:t>
            </a:r>
            <a:r>
              <a:rPr lang="en-US" altLang="zh-CN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4BFB837-A558-4FD9-9019-CAC784651739}" type="slidenum">
              <a:rPr lang="en-US" altLang="zh-CN" sz="1400"/>
              <a:pPr/>
              <a:t>6</a:t>
            </a:fld>
            <a:endParaRPr lang="en-US" altLang="zh-CN" sz="1400"/>
          </a:p>
        </p:txBody>
      </p:sp>
      <p:sp>
        <p:nvSpPr>
          <p:cNvPr id="23554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555" name="Text Box 8"/>
          <p:cNvSpPr txBox="1">
            <a:spLocks noChangeArrowheads="1"/>
          </p:cNvSpPr>
          <p:nvPr/>
        </p:nvSpPr>
        <p:spPr bwMode="auto">
          <a:xfrm>
            <a:off x="685800" y="2209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23556" name="Text Box 9"/>
          <p:cNvSpPr txBox="1">
            <a:spLocks noChangeArrowheads="1"/>
          </p:cNvSpPr>
          <p:nvPr/>
        </p:nvSpPr>
        <p:spPr bwMode="auto">
          <a:xfrm>
            <a:off x="609600" y="2647950"/>
            <a:ext cx="8153400" cy="2000250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800">
                <a:latin typeface="Times New Roman" pitchFamily="18" charset="0"/>
                <a:ea typeface="宋体" pitchFamily="2" charset="-122"/>
              </a:rPr>
              <a:t>642 </a:t>
            </a:r>
            <a:r>
              <a:rPr lang="zh-CN" altLang="en-US" sz="2800">
                <a:latin typeface="Times New Roman" pitchFamily="18" charset="0"/>
                <a:ea typeface="宋体" pitchFamily="2" charset="-122"/>
              </a:rPr>
              <a:t>十进制位置计数法表示为</a:t>
            </a:r>
            <a:r>
              <a:rPr lang="en-US" altLang="zh-CN" sz="2800">
                <a:latin typeface="Times New Roman" pitchFamily="18" charset="0"/>
                <a:ea typeface="宋体" pitchFamily="2" charset="-122"/>
              </a:rPr>
              <a:t>: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ea typeface="宋体" pitchFamily="2" charset="-122"/>
              </a:rPr>
              <a:t>		  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ea typeface="宋体" pitchFamily="2" charset="-122"/>
              </a:rPr>
              <a:t>	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6 x 10</a:t>
            </a:r>
            <a:r>
              <a:rPr lang="en-US" altLang="zh-CN" sz="2400" baseline="2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=  6 x 100   = 600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	+ 4 x 10</a:t>
            </a:r>
            <a:r>
              <a:rPr lang="en-US" altLang="zh-CN" sz="2400" baseline="20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=   4 x 10    = 40</a:t>
            </a:r>
          </a:p>
          <a:p>
            <a:pPr eaLnBrk="1" hangingPunct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       	+ 2 x 10º  =    2 x 1     = 2      = 642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zh-CN" altLang="en-US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十进制</a:t>
            </a:r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400" b="0">
              <a:latin typeface="Times New Roman" pitchFamily="18" charset="0"/>
              <a:cs typeface="Arial" charset="0"/>
            </a:endParaRPr>
          </a:p>
        </p:txBody>
      </p:sp>
      <p:sp>
        <p:nvSpPr>
          <p:cNvPr id="23557" name="Line 11"/>
          <p:cNvSpPr>
            <a:spLocks noChangeShapeType="1"/>
          </p:cNvSpPr>
          <p:nvPr/>
        </p:nvSpPr>
        <p:spPr bwMode="auto">
          <a:xfrm flipV="1">
            <a:off x="1524000" y="45720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8" name="Oval 12"/>
          <p:cNvSpPr>
            <a:spLocks noChangeArrowheads="1"/>
          </p:cNvSpPr>
          <p:nvPr/>
        </p:nvSpPr>
        <p:spPr bwMode="auto">
          <a:xfrm>
            <a:off x="381000" y="5029200"/>
            <a:ext cx="2362200" cy="11430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2200" b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200" b="0">
                <a:latin typeface="宋体" pitchFamily="2" charset="-122"/>
                <a:ea typeface="宋体" pitchFamily="2" charset="-122"/>
              </a:rPr>
              <a:t>为该数的进制</a:t>
            </a:r>
          </a:p>
        </p:txBody>
      </p:sp>
      <p:sp>
        <p:nvSpPr>
          <p:cNvPr id="23559" name="Line 13"/>
          <p:cNvSpPr>
            <a:spLocks noChangeShapeType="1"/>
          </p:cNvSpPr>
          <p:nvPr/>
        </p:nvSpPr>
        <p:spPr bwMode="auto">
          <a:xfrm flipH="1" flipV="1">
            <a:off x="2743200" y="43434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Oval 14"/>
          <p:cNvSpPr>
            <a:spLocks noChangeArrowheads="1"/>
          </p:cNvSpPr>
          <p:nvPr/>
        </p:nvSpPr>
        <p:spPr bwMode="auto">
          <a:xfrm>
            <a:off x="3276600" y="4876800"/>
            <a:ext cx="2971800" cy="1295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sz="2200" b="0">
                <a:latin typeface="宋体" pitchFamily="2" charset="-122"/>
                <a:ea typeface="宋体" pitchFamily="2" charset="-122"/>
              </a:rPr>
              <a:t>指数表明数字的位置</a:t>
            </a:r>
          </a:p>
        </p:txBody>
      </p:sp>
      <p:sp>
        <p:nvSpPr>
          <p:cNvPr id="23561" name="Rectangle 15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  <p:sp>
        <p:nvSpPr>
          <p:cNvPr id="23562" name="TextBox 1"/>
          <p:cNvSpPr txBox="1">
            <a:spLocks noChangeArrowheads="1"/>
          </p:cNvSpPr>
          <p:nvPr/>
        </p:nvSpPr>
        <p:spPr bwMode="auto">
          <a:xfrm>
            <a:off x="228600" y="990600"/>
            <a:ext cx="87249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>
                <a:latin typeface="宋体" pitchFamily="2" charset="-122"/>
                <a:ea typeface="宋体" pitchFamily="2" charset="-122"/>
              </a:rPr>
              <a:t>位置记数法</a:t>
            </a:r>
            <a:r>
              <a:rPr lang="zh-CN" altLang="en-US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Positional notation</a:t>
            </a:r>
            <a:r>
              <a:rPr lang="zh-CN" altLang="en-US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: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一种表达数字的系统，数位按顺序排列，每个数位有一个位值，数字的值是每个</a:t>
            </a:r>
            <a:r>
              <a:rPr lang="zh-CN" altLang="en-US" sz="24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数位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和</a:t>
            </a:r>
            <a:r>
              <a:rPr lang="zh-CN" altLang="en-US" sz="2400" b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位值</a:t>
            </a:r>
            <a:r>
              <a:rPr lang="zh-CN" altLang="en-US" sz="24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的乘积之和。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400800"/>
            <a:ext cx="444500" cy="32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CB27FA4-46FE-46FE-BF82-F277FD62CBDC}" type="slidenum">
              <a:rPr lang="en-US" altLang="zh-CN" sz="1400">
                <a:latin typeface="宋体" pitchFamily="2" charset="-122"/>
                <a:ea typeface="宋体" pitchFamily="2" charset="-122"/>
              </a:rPr>
              <a:pPr/>
              <a:t>7</a:t>
            </a:fld>
            <a:endParaRPr lang="en-US" altLang="zh-CN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2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7</a:t>
            </a:r>
          </a:p>
        </p:txBody>
      </p:sp>
      <p:sp>
        <p:nvSpPr>
          <p:cNvPr id="25603" name="Rectangle 24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99465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  <p:sp>
        <p:nvSpPr>
          <p:cNvPr id="25604" name="Text Box 8"/>
          <p:cNvSpPr txBox="1">
            <a:spLocks noChangeArrowheads="1"/>
          </p:cNvSpPr>
          <p:nvPr/>
        </p:nvSpPr>
        <p:spPr bwMode="auto">
          <a:xfrm>
            <a:off x="685800" y="1905000"/>
            <a:ext cx="7327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5" name="Text Box 9"/>
          <p:cNvSpPr txBox="1">
            <a:spLocks noChangeArrowheads="1"/>
          </p:cNvSpPr>
          <p:nvPr/>
        </p:nvSpPr>
        <p:spPr bwMode="auto">
          <a:xfrm>
            <a:off x="990600" y="2590800"/>
            <a:ext cx="6172200" cy="5238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800">
                <a:latin typeface="宋体" pitchFamily="2" charset="-122"/>
                <a:ea typeface="宋体" pitchFamily="2" charset="-122"/>
                <a:cs typeface="Arial" charset="0"/>
              </a:rPr>
              <a:t> 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800" b="0" i="1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* R</a:t>
            </a:r>
            <a:r>
              <a:rPr lang="en-US" altLang="zh-CN" sz="2800" b="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n-1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+ 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800" b="0" i="1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n-1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* R</a:t>
            </a:r>
            <a:r>
              <a:rPr lang="en-US" altLang="zh-CN" sz="2800" b="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n-2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+ ... + 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800" b="0" i="1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* R + 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800" b="0" i="1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25606" name="Text Box 11"/>
          <p:cNvSpPr txBox="1">
            <a:spLocks noChangeArrowheads="1"/>
          </p:cNvSpPr>
          <p:nvPr/>
        </p:nvSpPr>
        <p:spPr bwMode="auto">
          <a:xfrm>
            <a:off x="754063" y="1600200"/>
            <a:ext cx="7475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0">
                <a:latin typeface="宋体" pitchFamily="2" charset="-122"/>
                <a:ea typeface="宋体" pitchFamily="2" charset="-122"/>
              </a:rPr>
              <a:t>公式</a:t>
            </a:r>
            <a:r>
              <a:rPr lang="en-US" altLang="zh-CN" sz="2400" b="0">
                <a:latin typeface="宋体" pitchFamily="2" charset="-122"/>
                <a:ea typeface="宋体" pitchFamily="2" charset="-122"/>
              </a:rPr>
              <a:t>:</a:t>
            </a:r>
          </a:p>
        </p:txBody>
      </p:sp>
      <p:sp>
        <p:nvSpPr>
          <p:cNvPr id="25607" name="Text Box 12"/>
          <p:cNvSpPr txBox="1">
            <a:spLocks noChangeArrowheads="1"/>
          </p:cNvSpPr>
          <p:nvPr/>
        </p:nvSpPr>
        <p:spPr bwMode="auto">
          <a:xfrm>
            <a:off x="2133600" y="5343525"/>
            <a:ext cx="4495800" cy="5238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642 </a:t>
            </a:r>
            <a:r>
              <a:rPr lang="en-US" altLang="zh-CN" sz="2800" b="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is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 6</a:t>
            </a:r>
            <a:r>
              <a:rPr lang="en-US" altLang="zh-CN" sz="2800" b="0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* 10</a:t>
            </a:r>
            <a:r>
              <a:rPr lang="en-US" altLang="zh-CN" sz="2800" b="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+  4</a:t>
            </a:r>
            <a:r>
              <a:rPr lang="en-US" altLang="zh-CN" sz="2800" b="0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* 10 </a:t>
            </a:r>
            <a:r>
              <a:rPr lang="en-US" altLang="zh-CN" sz="2800" b="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 2</a:t>
            </a:r>
            <a:r>
              <a:rPr lang="en-US" altLang="zh-CN" sz="2800" b="0" baseline="-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endParaRPr lang="en-US" altLang="zh-CN" sz="2800" b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5608" name="Oval 13"/>
          <p:cNvSpPr>
            <a:spLocks noChangeArrowheads="1"/>
          </p:cNvSpPr>
          <p:nvPr/>
        </p:nvSpPr>
        <p:spPr bwMode="auto">
          <a:xfrm>
            <a:off x="4572000" y="1143000"/>
            <a:ext cx="2220913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220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>
                <a:latin typeface="宋体" pitchFamily="2" charset="-122"/>
                <a:ea typeface="宋体" pitchFamily="2" charset="-122"/>
              </a:rPr>
              <a:t>是数字的进制</a:t>
            </a:r>
          </a:p>
        </p:txBody>
      </p:sp>
      <p:sp>
        <p:nvSpPr>
          <p:cNvPr id="25609" name="Oval 14"/>
          <p:cNvSpPr>
            <a:spLocks noChangeArrowheads="1"/>
          </p:cNvSpPr>
          <p:nvPr/>
        </p:nvSpPr>
        <p:spPr bwMode="auto">
          <a:xfrm>
            <a:off x="381000" y="3733800"/>
            <a:ext cx="2960688" cy="129540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220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zh-CN" altLang="en-US" sz="2200">
                <a:latin typeface="宋体" pitchFamily="2" charset="-122"/>
                <a:ea typeface="宋体" pitchFamily="2" charset="-122"/>
                <a:cs typeface="Times New Roman" pitchFamily="18" charset="0"/>
              </a:rPr>
              <a:t>是该数字的位数</a:t>
            </a:r>
          </a:p>
        </p:txBody>
      </p:sp>
      <p:sp>
        <p:nvSpPr>
          <p:cNvPr id="25610" name="Oval 15"/>
          <p:cNvSpPr>
            <a:spLocks noChangeArrowheads="1"/>
          </p:cNvSpPr>
          <p:nvPr/>
        </p:nvSpPr>
        <p:spPr bwMode="auto">
          <a:xfrm>
            <a:off x="5486400" y="3581400"/>
            <a:ext cx="3182938" cy="16002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altLang="zh-CN" sz="220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 </a:t>
            </a:r>
            <a:r>
              <a:rPr lang="zh-CN" altLang="en-US" sz="2200">
                <a:latin typeface="宋体" pitchFamily="2" charset="-122"/>
                <a:ea typeface="宋体" pitchFamily="2" charset="-122"/>
                <a:cs typeface="Times New Roman" pitchFamily="18" charset="0"/>
              </a:rPr>
              <a:t>是该数第</a:t>
            </a:r>
            <a:r>
              <a:rPr lang="en-US" altLang="zh-CN" sz="2200" i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zh-CN" altLang="en-US" sz="2200">
                <a:latin typeface="宋体" pitchFamily="2" charset="-122"/>
                <a:ea typeface="宋体" pitchFamily="2" charset="-122"/>
                <a:cs typeface="Times New Roman" pitchFamily="18" charset="0"/>
              </a:rPr>
              <a:t>个位置的</a:t>
            </a:r>
            <a:endParaRPr lang="en-US" altLang="zh-CN" sz="220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algn="ctr" eaLnBrk="1" hangingPunct="1"/>
            <a:r>
              <a:rPr lang="zh-CN" altLang="en-US" sz="2200">
                <a:latin typeface="宋体" pitchFamily="2" charset="-122"/>
                <a:ea typeface="宋体" pitchFamily="2" charset="-122"/>
                <a:cs typeface="Times New Roman" pitchFamily="18" charset="0"/>
              </a:rPr>
              <a:t>数字</a:t>
            </a:r>
          </a:p>
        </p:txBody>
      </p:sp>
      <p:sp>
        <p:nvSpPr>
          <p:cNvPr id="25611" name="Line 16"/>
          <p:cNvSpPr>
            <a:spLocks noChangeShapeType="1"/>
          </p:cNvSpPr>
          <p:nvPr/>
        </p:nvSpPr>
        <p:spPr bwMode="auto">
          <a:xfrm flipV="1">
            <a:off x="1524000" y="3124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20"/>
          <p:cNvSpPr>
            <a:spLocks noChangeShapeType="1"/>
          </p:cNvSpPr>
          <p:nvPr/>
        </p:nvSpPr>
        <p:spPr bwMode="auto">
          <a:xfrm flipH="1" flipV="1">
            <a:off x="5334000" y="3048000"/>
            <a:ext cx="598488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21"/>
          <p:cNvSpPr>
            <a:spLocks noChangeShapeType="1"/>
          </p:cNvSpPr>
          <p:nvPr/>
        </p:nvSpPr>
        <p:spPr bwMode="auto">
          <a:xfrm flipH="1">
            <a:off x="3810000" y="2057400"/>
            <a:ext cx="1112838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8C536E8-AE90-4AD5-ADEE-DB74CBD0110B}" type="slidenum">
              <a:rPr lang="en-US" altLang="zh-CN" sz="1400"/>
              <a:pPr/>
              <a:t>8</a:t>
            </a:fld>
            <a:endParaRPr lang="en-US" altLang="zh-CN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651" name="Text Box 8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27652" name="Text Box 23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7653" name="Text Box 24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/>
          </a:p>
        </p:txBody>
      </p:sp>
      <p:sp>
        <p:nvSpPr>
          <p:cNvPr id="27654" name="Text Box 25"/>
          <p:cNvSpPr txBox="1">
            <a:spLocks noChangeArrowheads="1"/>
          </p:cNvSpPr>
          <p:nvPr/>
        </p:nvSpPr>
        <p:spPr bwMode="auto">
          <a:xfrm>
            <a:off x="685800" y="1600200"/>
            <a:ext cx="77724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What  642 base 13 means?</a:t>
            </a:r>
            <a:endParaRPr lang="en-US" altLang="zh-CN" sz="280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endParaRPr lang="en-US" altLang="zh-CN" sz="2800"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en-US" altLang="zh-CN" sz="2400">
                <a:ea typeface="宋体" pitchFamily="2" charset="-122"/>
                <a:cs typeface="Times New Roman" pitchFamily="18" charset="0"/>
              </a:rPr>
              <a:t>	  </a:t>
            </a:r>
          </a:p>
          <a:p>
            <a:pPr eaLnBrk="1" hangingPunct="1"/>
            <a:r>
              <a:rPr lang="en-US" altLang="zh-CN" sz="2400">
                <a:ea typeface="宋体" pitchFamily="2" charset="-122"/>
                <a:cs typeface="Times New Roman" pitchFamily="18" charset="0"/>
              </a:rPr>
              <a:t>		   </a:t>
            </a:r>
          </a:p>
          <a:p>
            <a:pPr eaLnBrk="1" hangingPunct="1"/>
            <a:endParaRPr lang="en-US" altLang="zh-CN" sz="2400">
              <a:ea typeface="宋体" pitchFamily="2" charset="-122"/>
              <a:cs typeface="Times New Roman" pitchFamily="18" charset="0"/>
            </a:endParaRPr>
          </a:p>
          <a:p>
            <a:pPr eaLnBrk="1" hangingPunct="1"/>
            <a:endParaRPr lang="en-US" altLang="zh-CN" sz="2400">
              <a:ea typeface="宋体" pitchFamily="2" charset="-122"/>
              <a:cs typeface="Times New Roman" pitchFamily="18" charset="0"/>
            </a:endParaRPr>
          </a:p>
          <a:p>
            <a:pPr eaLnBrk="1" hangingPunct="1"/>
            <a:endParaRPr lang="en-US" altLang="zh-CN" sz="24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7655" name="Rectangle 3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</a:t>
            </a:r>
            <a:r>
              <a:rPr lang="en-US" altLang="zh-CN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="" xmlns:a16="http://schemas.microsoft.com/office/drawing/2014/main" id="{C6E20E2F-3306-EE43-99E0-8C481626591A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25908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en-US" altLang="zh-CN" sz="18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="" xmlns:a16="http://schemas.microsoft.com/office/drawing/2014/main" id="{E54F2BB9-93A0-AB4F-8A5F-0D8B7D44C783}"/>
              </a:ext>
            </a:extLst>
          </p:cNvPr>
          <p:cNvGraphicFramePr>
            <a:graphicFrameLocks noGrp="1"/>
          </p:cNvGraphicFramePr>
          <p:nvPr/>
        </p:nvGraphicFramePr>
        <p:xfrm>
          <a:off x="3200400" y="25908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4</a:t>
                      </a:r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="" xmlns:a16="http://schemas.microsoft.com/office/drawing/2014/main" id="{9C176E96-9A5A-B847-8771-97E1B4162C89}"/>
              </a:ext>
            </a:extLst>
          </p:cNvPr>
          <p:cNvGraphicFramePr>
            <a:graphicFrameLocks noGrp="1"/>
          </p:cNvGraphicFramePr>
          <p:nvPr/>
        </p:nvGraphicFramePr>
        <p:xfrm>
          <a:off x="5257800" y="2590800"/>
          <a:ext cx="20320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rgbClr val="7030A0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="" xmlns:a16="http://schemas.microsoft.com/office/drawing/2014/main" id="{42A19358-7769-8F41-B611-23575CD2A417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3581400"/>
          <a:ext cx="716280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FF"/>
                          </a:solidFill>
                        </a:rPr>
                        <a:t>1014</a:t>
                      </a:r>
                      <a:endParaRPr lang="zh-CN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FF"/>
                          </a:solidFill>
                        </a:rPr>
                        <a:t>52</a:t>
                      </a:r>
                      <a:endParaRPr lang="zh-CN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CN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1068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E228E65-1658-AD4B-8184-042EFE81B1F7}"/>
              </a:ext>
            </a:extLst>
          </p:cNvPr>
          <p:cNvSpPr/>
          <p:nvPr/>
        </p:nvSpPr>
        <p:spPr>
          <a:xfrm>
            <a:off x="1009650" y="4948238"/>
            <a:ext cx="5903913" cy="4619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i="1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So,  it means 642 base 13 equal 1068 base 10.</a:t>
            </a:r>
            <a:endParaRPr lang="en-US" altLang="zh-CN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09650" y="4267200"/>
            <a:ext cx="721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zh-CN" altLang="en-US" sz="2400"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位置计数法表示：</a:t>
            </a:r>
            <a:r>
              <a:rPr lang="en-US" altLang="zh-CN" sz="2400"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6*13</a:t>
            </a:r>
            <a:r>
              <a:rPr lang="en-US" altLang="zh-CN" sz="240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+ 4*13</a:t>
            </a:r>
            <a:r>
              <a:rPr lang="en-US" altLang="zh-CN" sz="240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+ 2*13</a:t>
            </a:r>
            <a:r>
              <a:rPr lang="en-US" altLang="zh-CN" sz="2400" baseline="300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 1068</a:t>
            </a:r>
            <a:endParaRPr lang="zh-CN" altLang="en-US" sz="240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5B87CD2-8F0E-4207-A8D4-286828AAD0B2}" type="slidenum">
              <a:rPr lang="en-US" altLang="zh-CN" sz="1400" b="0">
                <a:latin typeface="宋体" pitchFamily="2" charset="-122"/>
                <a:ea typeface="宋体" pitchFamily="2" charset="-122"/>
              </a:rPr>
              <a:pPr/>
              <a:t>9</a:t>
            </a:fld>
            <a:endParaRPr lang="en-US" altLang="zh-CN" sz="14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698" name="Text Box 7"/>
          <p:cNvSpPr txBox="1">
            <a:spLocks noChangeArrowheads="1"/>
          </p:cNvSpPr>
          <p:nvPr/>
        </p:nvSpPr>
        <p:spPr bwMode="auto">
          <a:xfrm>
            <a:off x="8763000" y="6400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9</a:t>
            </a:r>
          </a:p>
        </p:txBody>
      </p:sp>
      <p:sp>
        <p:nvSpPr>
          <p:cNvPr id="29699" name="Text Box 8"/>
          <p:cNvSpPr txBox="1">
            <a:spLocks noChangeArrowheads="1"/>
          </p:cNvSpPr>
          <p:nvPr/>
        </p:nvSpPr>
        <p:spPr bwMode="auto">
          <a:xfrm>
            <a:off x="685800" y="21336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endParaRPr lang="en-US" altLang="zh-CN" sz="2800" b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269" name="Text Box 9">
            <a:extLst>
              <a:ext uri="{FF2B5EF4-FFF2-40B4-BE49-F238E27FC236}">
                <a16:creationId xmlns="" xmlns:a16="http://schemas.microsoft.com/office/drawing/2014/main" id="{A67B2A80-E614-ED43-A4FD-FDAE8870B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1371600"/>
            <a:ext cx="7910512" cy="44005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/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练习</a:t>
            </a:r>
            <a:r>
              <a:rPr lang="en-US" altLang="zh-CN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800" b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endParaRPr lang="en-US" altLang="zh-CN" sz="2800" b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algn="just" eaLnBrk="1" hangingPunct="1"/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采用下列记数时，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968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中有多少个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？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a)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10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为基数                       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b)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8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为基数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c)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12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为基数                        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d)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13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为基数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e)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以</a:t>
            </a:r>
            <a:r>
              <a:rPr lang="en-US" altLang="zh-CN" sz="2800" b="0"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800" b="0">
                <a:latin typeface="Times New Roman" pitchFamily="18" charset="0"/>
                <a:ea typeface="宋体" pitchFamily="2" charset="-122"/>
              </a:rPr>
              <a:t>为基数</a:t>
            </a:r>
            <a:endParaRPr lang="en-US" altLang="zh-CN" sz="28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9701" name="Rectangle 3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2.2</a:t>
            </a:r>
            <a:r>
              <a:rPr lang="en-US" altLang="zh-CN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b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位置记数法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6249</TotalTime>
  <Words>1421</Words>
  <Application>Microsoft Office PowerPoint</Application>
  <PresentationFormat>全屏显示(4:3)</PresentationFormat>
  <Paragraphs>293</Paragraphs>
  <Slides>29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1_Default Design</vt:lpstr>
      <vt:lpstr>第2章</vt:lpstr>
      <vt:lpstr>章节目标</vt:lpstr>
      <vt:lpstr>2.1 数字与计算—数字</vt:lpstr>
      <vt:lpstr>2.1 数字与计算—数字</vt:lpstr>
      <vt:lpstr>2.2 位置记数法</vt:lpstr>
      <vt:lpstr>2.2 位置记数法</vt:lpstr>
      <vt:lpstr>2.2 位置记数法</vt:lpstr>
      <vt:lpstr>2.2 位置记数法</vt:lpstr>
      <vt:lpstr>2.2 位置记数法</vt:lpstr>
      <vt:lpstr>2.2 位置记数法</vt:lpstr>
      <vt:lpstr>2.3 二进制数值与计算机</vt:lpstr>
      <vt:lpstr>2.3 二进制数值与计算机</vt:lpstr>
      <vt:lpstr>2.3 二进制数值与计算机</vt:lpstr>
      <vt:lpstr>2.4 以2的幂为基数的记数系统</vt:lpstr>
      <vt:lpstr>2.4 以2的幂为基数的记数系统</vt:lpstr>
      <vt:lpstr>2.4 以2的幂为基数的记数系统</vt:lpstr>
      <vt:lpstr>2.4 以2的幂为基数的记数系统</vt:lpstr>
      <vt:lpstr>2.4 以2的幂为基数的记数系统</vt:lpstr>
      <vt:lpstr>PowerPoint 演示文稿</vt:lpstr>
      <vt:lpstr>2.4 以2的幂为基数的记数系统</vt:lpstr>
      <vt:lpstr>2.4 以2的幂为基数的记数系统</vt:lpstr>
      <vt:lpstr>2.5 不同记数系统中的运算</vt:lpstr>
      <vt:lpstr>2.5 不同记数系统中的运算</vt:lpstr>
      <vt:lpstr>2.5 不同记数系统中的运算</vt:lpstr>
      <vt:lpstr>2.5 不同记数系统中的运算</vt:lpstr>
      <vt:lpstr>2.5 不同记数系统中的运算</vt:lpstr>
      <vt:lpstr>道德问题</vt:lpstr>
      <vt:lpstr>我是谁?</vt:lpstr>
      <vt:lpstr>Homework</vt:lpstr>
    </vt:vector>
  </TitlesOfParts>
  <Company>jones and bartlett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theresad</dc:creator>
  <cp:lastModifiedBy>lynn</cp:lastModifiedBy>
  <cp:revision>117</cp:revision>
  <dcterms:created xsi:type="dcterms:W3CDTF">2001-11-27T19:47:45Z</dcterms:created>
  <dcterms:modified xsi:type="dcterms:W3CDTF">2020-10-08T03:58:35Z</dcterms:modified>
</cp:coreProperties>
</file>